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4" r:id="rId1"/>
    <p:sldMasterId id="2147483679" r:id="rId2"/>
  </p:sldMasterIdLst>
  <p:notesMasterIdLst>
    <p:notesMasterId r:id="rId17"/>
  </p:notesMasterIdLst>
  <p:handoutMasterIdLst>
    <p:handoutMasterId r:id="rId18"/>
  </p:handoutMasterIdLst>
  <p:sldIdLst>
    <p:sldId id="3426" r:id="rId3"/>
    <p:sldId id="3646" r:id="rId4"/>
    <p:sldId id="3694" r:id="rId5"/>
    <p:sldId id="3689" r:id="rId6"/>
    <p:sldId id="3690" r:id="rId7"/>
    <p:sldId id="3691" r:id="rId8"/>
    <p:sldId id="3692" r:id="rId9"/>
    <p:sldId id="3693" r:id="rId10"/>
    <p:sldId id="3695" r:id="rId11"/>
    <p:sldId id="3696" r:id="rId12"/>
    <p:sldId id="3697" r:id="rId13"/>
    <p:sldId id="3699" r:id="rId14"/>
    <p:sldId id="3698" r:id="rId15"/>
    <p:sldId id="3700" r:id="rId16"/>
  </p:sldIdLst>
  <p:sldSz cx="10440988" cy="7308850"/>
  <p:notesSz cx="6807200" cy="9939338"/>
  <p:kinsoku lang="ko-KR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5pPr>
    <a:lvl6pPr marL="22860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6pPr>
    <a:lvl7pPr marL="27432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7pPr>
    <a:lvl8pPr marL="32004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8pPr>
    <a:lvl9pPr marL="36576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9724E39-A602-4F68-9D58-B1E30C6B6FDD}">
          <p14:sldIdLst>
            <p14:sldId id="3426"/>
            <p14:sldId id="3646"/>
            <p14:sldId id="3694"/>
            <p14:sldId id="3689"/>
            <p14:sldId id="3690"/>
            <p14:sldId id="3691"/>
            <p14:sldId id="3692"/>
            <p14:sldId id="3693"/>
            <p14:sldId id="3695"/>
            <p14:sldId id="3696"/>
            <p14:sldId id="3697"/>
            <p14:sldId id="3699"/>
            <p14:sldId id="3698"/>
            <p14:sldId id="37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E9E8F0"/>
    <a:srgbClr val="6666FF"/>
    <a:srgbClr val="6BFA32"/>
    <a:srgbClr val="B03C76"/>
    <a:srgbClr val="FF99CC"/>
    <a:srgbClr val="B7B7FF"/>
    <a:srgbClr val="7D2B54"/>
    <a:srgbClr val="DDDDDD"/>
    <a:srgbClr val="CED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6" autoAdjust="0"/>
    <p:restoredTop sz="98698" autoAdjust="0"/>
  </p:normalViewPr>
  <p:slideViewPr>
    <p:cSldViewPr showGuides="1">
      <p:cViewPr varScale="1">
        <p:scale>
          <a:sx n="98" d="100"/>
          <a:sy n="98" d="100"/>
        </p:scale>
        <p:origin x="-96" y="-270"/>
      </p:cViewPr>
      <p:guideLst>
        <p:guide orient="horz" pos="4593"/>
        <p:guide pos="6277"/>
        <p:guide pos="300"/>
        <p:guide pos="3288"/>
        <p:guide pos="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32"/>
    </p:cViewPr>
  </p:sorterViewPr>
  <p:notesViewPr>
    <p:cSldViewPr showGuides="1">
      <p:cViewPr varScale="1">
        <p:scale>
          <a:sx n="73" d="100"/>
          <a:sy n="73" d="100"/>
        </p:scale>
        <p:origin x="-1998" y="-96"/>
      </p:cViewPr>
      <p:guideLst>
        <p:guide orient="horz" pos="3132"/>
        <p:guide pos="214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699226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1525" y="639763"/>
            <a:ext cx="5299075" cy="370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sz="quarter" idx="3"/>
          </p:nvPr>
        </p:nvSpPr>
        <p:spPr bwMode="auto">
          <a:xfrm>
            <a:off x="679763" y="4721106"/>
            <a:ext cx="5447675" cy="447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27" tIns="45914" rIns="91827" bIns="45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553059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 descr="2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776288" y="657225"/>
            <a:ext cx="1090612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0663" y="2286000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endParaRPr lang="en-US" altLang="ko-KR" smtClean="0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663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b="1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+mn-ea"/>
                <a:ea typeface="+mn-ea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4"/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312150" y="231775"/>
            <a:ext cx="1827213" cy="382588"/>
          </a:xfrm>
          <a:prstGeom prst="rect">
            <a:avLst/>
          </a:prstGeom>
          <a:solidFill>
            <a:srgbClr val="E30F32"/>
          </a:solidFill>
        </p:spPr>
        <p:txBody>
          <a:bodyPr lIns="0" tIns="0" rIns="0" bIns="0"/>
          <a:lstStyle/>
          <a:p>
            <a:pPr>
              <a:defRPr/>
            </a:pPr>
            <a:endParaRPr lang="ko-KR" altLang="en-US" sz="7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528743" y="1008351"/>
            <a:ext cx="9396890" cy="727501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7" descr="2-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1" t="5249" r="2161" b="5249"/>
          <a:stretch>
            <a:fillRect/>
          </a:stretch>
        </p:blipFill>
        <p:spPr bwMode="gray">
          <a:xfrm>
            <a:off x="755650" y="657225"/>
            <a:ext cx="1119188" cy="43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8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9075" y="2284413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r>
              <a:rPr lang="ko-KR" altLang="en-US" smtClean="0"/>
              <a:t> </a:t>
            </a:r>
          </a:p>
        </p:txBody>
      </p:sp>
      <p:sp>
        <p:nvSpPr>
          <p:cNvPr id="389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9075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/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55" descr="1-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 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909638"/>
            <a:ext cx="9356725" cy="575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D779707D-6BB7-4C8F-A0D6-4B750CF8354A}" type="slidenum">
              <a:rPr lang="ko-KR" altLang="en-US" sz="900" b="1"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29" r:id="rId2"/>
    <p:sldLayoutId id="2147484330" r:id="rId3"/>
    <p:sldLayoutId id="2147484331" r:id="rId4"/>
    <p:sldLayoutId id="2147484332" r:id="rId5"/>
    <p:sldLayoutId id="2147484339" r:id="rId6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맑은 고딕" pitchFamily="50" charset="-127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맑은 고딕" pitchFamily="50" charset="-127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tx1"/>
          </a:solidFill>
          <a:latin typeface="맑은 고딕" pitchFamily="50" charset="-127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18" descr="1-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34214" name="Rectangle 6"/>
          <p:cNvSpPr>
            <a:spLocks noChangeArrowheads="1"/>
          </p:cNvSpPr>
          <p:nvPr/>
        </p:nvSpPr>
        <p:spPr bwMode="ltGray">
          <a:xfrm>
            <a:off x="5072063" y="6954838"/>
            <a:ext cx="300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6318" tIns="56318" rIns="56318" bIns="56318" anchor="ctr"/>
          <a:lstStyle/>
          <a:p>
            <a:pPr defTabSz="954088" eaLnBrk="0" latinLnBrk="0" hangingPunct="0">
              <a:defRPr/>
            </a:pPr>
            <a:endParaRPr kumimoji="0" lang="en-GB" altLang="ko-KR" sz="1200" b="1">
              <a:solidFill>
                <a:srgbClr val="3333CC"/>
              </a:solidFill>
              <a:latin typeface="Optima" pitchFamily="2" charset="2"/>
              <a:ea typeface="가는각진제목체" pitchFamily="18" charset="-127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2925" y="917575"/>
            <a:ext cx="9356725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EABB69BB-C40E-433D-BF15-62F6E2354879}" type="slidenum">
              <a:rPr lang="ko-KR" altLang="en-US" sz="9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34" r:id="rId2"/>
    <p:sldLayoutId id="2147484335" r:id="rId3"/>
    <p:sldLayoutId id="2147484336" r:id="rId4"/>
    <p:sldLayoutId id="2147484337" r:id="rId5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bg1"/>
          </a:solidFill>
          <a:latin typeface="+mn-lt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bg1"/>
          </a:solidFill>
          <a:latin typeface="+mn-lt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bg1"/>
          </a:solidFill>
          <a:latin typeface="+mn-lt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bg1"/>
          </a:solidFill>
          <a:latin typeface="+mn-lt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990" y="2250269"/>
            <a:ext cx="9145016" cy="1188132"/>
          </a:xfrm>
        </p:spPr>
        <p:txBody>
          <a:bodyPr/>
          <a:lstStyle/>
          <a:p>
            <a:pPr algn="ctr"/>
            <a:r>
              <a:rPr lang="en-US" altLang="ko-KR" sz="6000" dirty="0" smtClean="0">
                <a:latin typeface="+mn-ea"/>
                <a:ea typeface="+mn-ea"/>
              </a:rPr>
              <a:t>KVM</a:t>
            </a:r>
            <a:r>
              <a:rPr lang="ko-KR" altLang="en-US" sz="6000" dirty="0" smtClean="0">
                <a:latin typeface="+mn-ea"/>
                <a:ea typeface="+mn-ea"/>
              </a:rPr>
              <a:t>용어</a:t>
            </a:r>
            <a:endParaRPr lang="ko-KR" altLang="en-US" sz="6000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68266" y="4914565"/>
            <a:ext cx="3888432" cy="576262"/>
          </a:xfrm>
        </p:spPr>
        <p:txBody>
          <a:bodyPr/>
          <a:lstStyle/>
          <a:p>
            <a:pPr algn="ctr"/>
            <a:r>
              <a:rPr lang="ko-KR" altLang="en-US" sz="2400" dirty="0" smtClean="0">
                <a:latin typeface="+mn-ea"/>
              </a:rPr>
              <a:t>보라매</a:t>
            </a:r>
            <a:r>
              <a:rPr lang="en-US" altLang="ko-KR" sz="2400" dirty="0" smtClean="0">
                <a:latin typeface="+mn-ea"/>
              </a:rPr>
              <a:t>NOC – </a:t>
            </a:r>
            <a:r>
              <a:rPr lang="ko-KR" altLang="en-US" sz="2400" dirty="0" smtClean="0">
                <a:latin typeface="+mn-ea"/>
              </a:rPr>
              <a:t>가상화</a:t>
            </a:r>
            <a:r>
              <a:rPr lang="en-US" altLang="ko-KR" sz="2400" dirty="0" smtClean="0">
                <a:latin typeface="+mn-ea"/>
              </a:rPr>
              <a:t>WG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71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8.DPDK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974" y="990129"/>
            <a:ext cx="9793088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400" b="1" dirty="0">
                <a:latin typeface="+mn-ea"/>
                <a:ea typeface="+mn-ea"/>
              </a:rPr>
              <a:t>DPDK</a:t>
            </a:r>
            <a:r>
              <a:rPr lang="ko-KR" altLang="en-US" sz="1400" b="1" dirty="0">
                <a:latin typeface="+mn-ea"/>
                <a:ea typeface="+mn-ea"/>
              </a:rPr>
              <a:t>는 </a:t>
            </a:r>
            <a:r>
              <a:rPr lang="en-US" altLang="ko-KR" sz="1400" b="1" dirty="0">
                <a:latin typeface="+mn-ea"/>
                <a:ea typeface="+mn-ea"/>
              </a:rPr>
              <a:t>Data Plane Development Kit</a:t>
            </a:r>
            <a:r>
              <a:rPr lang="ko-KR" altLang="en-US" sz="1400" b="1" dirty="0">
                <a:latin typeface="+mn-ea"/>
                <a:ea typeface="+mn-ea"/>
              </a:rPr>
              <a:t>의 약자로</a:t>
            </a:r>
            <a:r>
              <a:rPr lang="en-US" altLang="ko-KR" sz="1400" b="1" dirty="0">
                <a:latin typeface="+mn-ea"/>
                <a:ea typeface="+mn-ea"/>
              </a:rPr>
              <a:t>,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    Intel </a:t>
            </a:r>
            <a:r>
              <a:rPr lang="ko-KR" altLang="en-US" sz="1400" b="1" dirty="0" err="1">
                <a:latin typeface="+mn-ea"/>
                <a:ea typeface="+mn-ea"/>
              </a:rPr>
              <a:t>아키텍쳐</a:t>
            </a:r>
            <a:r>
              <a:rPr lang="ko-KR" altLang="en-US" sz="1400" b="1" dirty="0">
                <a:latin typeface="+mn-ea"/>
                <a:ea typeface="+mn-ea"/>
              </a:rPr>
              <a:t> 기반 고성능 </a:t>
            </a:r>
            <a:r>
              <a:rPr lang="ko-KR" altLang="en-US" sz="1400" b="1" dirty="0" err="1">
                <a:latin typeface="+mn-ea"/>
                <a:ea typeface="+mn-ea"/>
              </a:rPr>
              <a:t>패킷처리</a:t>
            </a:r>
            <a:r>
              <a:rPr lang="ko-KR" altLang="en-US" sz="1400" b="1" dirty="0">
                <a:latin typeface="+mn-ea"/>
                <a:ea typeface="+mn-ea"/>
              </a:rPr>
              <a:t> 최적화를 위한 시스템 </a:t>
            </a:r>
            <a:r>
              <a:rPr lang="ko-KR" altLang="en-US" sz="1400" b="1" dirty="0" smtClean="0">
                <a:latin typeface="+mn-ea"/>
                <a:ea typeface="+mn-ea"/>
              </a:rPr>
              <a:t>소프트웨어이다</a:t>
            </a:r>
            <a:r>
              <a:rPr lang="en-US" altLang="ko-KR" sz="1400" b="1" dirty="0" smtClean="0">
                <a:latin typeface="+mn-ea"/>
                <a:ea typeface="+mn-ea"/>
              </a:rPr>
              <a:t>.</a:t>
            </a:r>
          </a:p>
          <a:p>
            <a:pPr marL="342900" indent="-342900" algn="l">
              <a:buAutoNum type="arabicPeriod" startAt="2"/>
            </a:pPr>
            <a:r>
              <a:rPr lang="en-US" altLang="ko-KR" sz="1400" b="1" dirty="0" smtClean="0">
                <a:latin typeface="+mn-ea"/>
                <a:ea typeface="+mn-ea"/>
              </a:rPr>
              <a:t>DPDK</a:t>
            </a:r>
            <a:r>
              <a:rPr lang="ko-KR" altLang="en-US" sz="1400" b="1" dirty="0">
                <a:latin typeface="+mn-ea"/>
                <a:ea typeface="+mn-ea"/>
              </a:rPr>
              <a:t>는 크게 </a:t>
            </a:r>
            <a:r>
              <a:rPr lang="en-US" altLang="ko-KR" sz="1400" b="1" dirty="0">
                <a:latin typeface="+mn-ea"/>
                <a:ea typeface="+mn-ea"/>
              </a:rPr>
              <a:t>Data Plane Library</a:t>
            </a:r>
            <a:r>
              <a:rPr lang="ko-KR" altLang="en-US" sz="1400" b="1" dirty="0">
                <a:latin typeface="+mn-ea"/>
                <a:ea typeface="+mn-ea"/>
              </a:rPr>
              <a:t>들과 </a:t>
            </a:r>
            <a:r>
              <a:rPr lang="ko-KR" altLang="en-US" sz="1400" b="1" dirty="0" err="1">
                <a:latin typeface="+mn-ea"/>
                <a:ea typeface="+mn-ea"/>
              </a:rPr>
              <a:t>패킷</a:t>
            </a:r>
            <a:r>
              <a:rPr lang="ko-KR" altLang="en-US" sz="1400" b="1" dirty="0">
                <a:latin typeface="+mn-ea"/>
                <a:ea typeface="+mn-ea"/>
              </a:rPr>
              <a:t> 처리 최적화를 위한 </a:t>
            </a:r>
            <a:r>
              <a:rPr lang="en-US" altLang="ko-KR" sz="1400" b="1" dirty="0">
                <a:latin typeface="+mn-ea"/>
                <a:ea typeface="+mn-ea"/>
              </a:rPr>
              <a:t>NIC </a:t>
            </a:r>
            <a:r>
              <a:rPr lang="ko-KR" altLang="en-US" sz="1400" b="1" dirty="0">
                <a:latin typeface="+mn-ea"/>
                <a:ea typeface="+mn-ea"/>
              </a:rPr>
              <a:t>드라이버의 집합으로 </a:t>
            </a:r>
            <a:r>
              <a:rPr lang="ko-KR" altLang="en-US" sz="1400" b="1" dirty="0" smtClean="0">
                <a:latin typeface="+mn-ea"/>
                <a:ea typeface="+mn-ea"/>
              </a:rPr>
              <a:t>구성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 startAt="2"/>
            </a:pPr>
            <a:r>
              <a:rPr lang="ko-KR" altLang="en-US" sz="1400" b="1" dirty="0" err="1" smtClean="0">
                <a:latin typeface="+mn-ea"/>
                <a:ea typeface="+mn-ea"/>
              </a:rPr>
              <a:t>커널에서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err="1">
                <a:latin typeface="+mn-ea"/>
                <a:ea typeface="+mn-ea"/>
              </a:rPr>
              <a:t>패킷처리과정을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b="1" dirty="0" err="1">
                <a:latin typeface="+mn-ea"/>
                <a:ea typeface="+mn-ea"/>
              </a:rPr>
              <a:t>거치는게</a:t>
            </a:r>
            <a:r>
              <a:rPr lang="ko-KR" altLang="en-US" sz="1400" b="1" dirty="0">
                <a:latin typeface="+mn-ea"/>
                <a:ea typeface="+mn-ea"/>
              </a:rPr>
              <a:t> 아니라 </a:t>
            </a:r>
            <a:r>
              <a:rPr lang="ko-KR" altLang="en-US" sz="1400" b="1" dirty="0" err="1">
                <a:latin typeface="+mn-ea"/>
                <a:ea typeface="+mn-ea"/>
              </a:rPr>
              <a:t>어플리케이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b="1" dirty="0" err="1">
                <a:latin typeface="+mn-ea"/>
                <a:ea typeface="+mn-ea"/>
              </a:rPr>
              <a:t>션이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User Space</a:t>
            </a:r>
            <a:r>
              <a:rPr lang="ko-KR" altLang="en-US" sz="1400" b="1" dirty="0">
                <a:latin typeface="+mn-ea"/>
                <a:ea typeface="+mn-ea"/>
              </a:rPr>
              <a:t>의 </a:t>
            </a:r>
            <a:r>
              <a:rPr lang="en-US" altLang="ko-KR" sz="1400" b="1" dirty="0">
                <a:latin typeface="+mn-ea"/>
                <a:ea typeface="+mn-ea"/>
              </a:rPr>
              <a:t>Intel DPDK </a:t>
            </a:r>
            <a:r>
              <a:rPr lang="ko-KR" altLang="en-US" sz="1400" b="1" dirty="0">
                <a:latin typeface="+mn-ea"/>
                <a:ea typeface="+mn-ea"/>
              </a:rPr>
              <a:t>라이브러리 </a:t>
            </a:r>
            <a:r>
              <a:rPr lang="en-US" altLang="ko-KR" sz="1400" b="1" dirty="0">
                <a:latin typeface="+mn-ea"/>
                <a:ea typeface="+mn-ea"/>
              </a:rPr>
              <a:t>API</a:t>
            </a:r>
            <a:r>
              <a:rPr lang="ko-KR" altLang="en-US" sz="1400" b="1" dirty="0">
                <a:latin typeface="+mn-ea"/>
                <a:ea typeface="+mn-ea"/>
              </a:rPr>
              <a:t>와 </a:t>
            </a:r>
            <a:r>
              <a:rPr lang="en-US" altLang="ko-KR" sz="1400" b="1" dirty="0">
                <a:latin typeface="+mn-ea"/>
                <a:ea typeface="+mn-ea"/>
              </a:rPr>
              <a:t>EAL(Environment Abstraction Layer)</a:t>
            </a:r>
            <a:r>
              <a:rPr lang="ko-KR" altLang="en-US" sz="1400" b="1" dirty="0">
                <a:latin typeface="+mn-ea"/>
                <a:ea typeface="+mn-ea"/>
              </a:rPr>
              <a:t>을 사용하여 </a:t>
            </a:r>
            <a:r>
              <a:rPr lang="ko-KR" altLang="en-US" sz="1400" b="1" dirty="0" err="1">
                <a:latin typeface="+mn-ea"/>
                <a:ea typeface="+mn-ea"/>
              </a:rPr>
              <a:t>리눅스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b="1" dirty="0" err="1">
                <a:latin typeface="+mn-ea"/>
                <a:ea typeface="+mn-ea"/>
              </a:rPr>
              <a:t>커널을</a:t>
            </a:r>
            <a:r>
              <a:rPr lang="ko-KR" altLang="en-US" sz="1400" b="1" dirty="0">
                <a:latin typeface="+mn-ea"/>
                <a:ea typeface="+mn-ea"/>
              </a:rPr>
              <a:t> 통과하여 직접 </a:t>
            </a:r>
            <a:r>
              <a:rPr lang="en-US" altLang="ko-KR" sz="1400" b="1" dirty="0">
                <a:latin typeface="+mn-ea"/>
                <a:ea typeface="+mn-ea"/>
              </a:rPr>
              <a:t>NIC</a:t>
            </a:r>
            <a:r>
              <a:rPr lang="ko-KR" altLang="en-US" sz="1400" b="1" dirty="0">
                <a:latin typeface="+mn-ea"/>
                <a:ea typeface="+mn-ea"/>
              </a:rPr>
              <a:t>에 </a:t>
            </a:r>
            <a:r>
              <a:rPr lang="ko-KR" altLang="en-US" sz="1400" b="1" dirty="0" err="1">
                <a:latin typeface="+mn-ea"/>
                <a:ea typeface="+mn-ea"/>
              </a:rPr>
              <a:t>엑세스</a:t>
            </a:r>
            <a:r>
              <a:rPr lang="ko-KR" altLang="en-US" sz="1400" b="1" dirty="0">
                <a:latin typeface="+mn-ea"/>
                <a:ea typeface="+mn-ea"/>
              </a:rPr>
              <a:t> 할 수 있는 </a:t>
            </a:r>
            <a:r>
              <a:rPr lang="ko-KR" altLang="en-US" sz="1400" b="1" dirty="0" smtClean="0">
                <a:latin typeface="+mn-ea"/>
                <a:ea typeface="+mn-ea"/>
              </a:rPr>
              <a:t>통로제공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 startAt="2"/>
            </a:pPr>
            <a:r>
              <a:rPr lang="en-US" altLang="ko-KR" sz="1400" b="1" dirty="0" smtClean="0">
                <a:latin typeface="+mn-ea"/>
                <a:ea typeface="+mn-ea"/>
              </a:rPr>
              <a:t>DPDK</a:t>
            </a:r>
            <a:r>
              <a:rPr lang="ko-KR" altLang="en-US" sz="1400" b="1" dirty="0" smtClean="0">
                <a:latin typeface="+mn-ea"/>
                <a:ea typeface="+mn-ea"/>
              </a:rPr>
              <a:t>를 지원하는 </a:t>
            </a:r>
            <a:r>
              <a:rPr lang="en-US" altLang="ko-KR" sz="1400" b="1" dirty="0" smtClean="0">
                <a:latin typeface="+mn-ea"/>
                <a:ea typeface="+mn-ea"/>
              </a:rPr>
              <a:t>LAN</a:t>
            </a:r>
            <a:r>
              <a:rPr lang="ko-KR" altLang="en-US" sz="1400" b="1" dirty="0" smtClean="0">
                <a:latin typeface="+mn-ea"/>
                <a:ea typeface="+mn-ea"/>
              </a:rPr>
              <a:t>은 한정되어 있으며 </a:t>
            </a:r>
            <a:r>
              <a:rPr lang="en-US" altLang="ko-KR" sz="1400" b="1" dirty="0" err="1" smtClean="0">
                <a:latin typeface="+mn-ea"/>
                <a:ea typeface="+mn-ea"/>
              </a:rPr>
              <a:t>Hugepage</a:t>
            </a:r>
            <a:r>
              <a:rPr lang="en-US" altLang="ko-KR" sz="1400" b="1" dirty="0" smtClean="0">
                <a:latin typeface="+mn-ea"/>
                <a:ea typeface="+mn-ea"/>
              </a:rPr>
              <a:t> (2M, 1G </a:t>
            </a:r>
            <a:r>
              <a:rPr lang="ko-KR" altLang="en-US" sz="1400" b="1" dirty="0" smtClean="0">
                <a:latin typeface="+mn-ea"/>
                <a:ea typeface="+mn-ea"/>
              </a:rPr>
              <a:t>등</a:t>
            </a:r>
            <a:r>
              <a:rPr lang="en-US" altLang="ko-KR" sz="1400" b="1" dirty="0" smtClean="0">
                <a:latin typeface="+mn-ea"/>
                <a:ea typeface="+mn-ea"/>
              </a:rPr>
              <a:t>) </a:t>
            </a:r>
            <a:r>
              <a:rPr lang="ko-KR" altLang="en-US" sz="1400" b="1" dirty="0" smtClean="0">
                <a:latin typeface="+mn-ea"/>
                <a:ea typeface="+mn-ea"/>
              </a:rPr>
              <a:t>사용이 필요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algn="l"/>
            <a:endParaRPr lang="en-US" altLang="ko-KR" sz="1400" b="1" dirty="0" smtClean="0">
              <a:latin typeface="+mn-ea"/>
              <a:ea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0" y="2590567"/>
            <a:ext cx="4194175" cy="390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550012" y="2559495"/>
            <a:ext cx="57744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제공 라이브러리 </a:t>
            </a:r>
            <a:endParaRPr kumimoji="1" lang="en-US" altLang="ko-KR" sz="1200" b="1" i="0" u="none" strike="noStrike" cap="none" normalizeH="0" baseline="0" dirty="0" smtClean="0">
              <a:ln>
                <a:noFill/>
              </a:ln>
              <a:solidFill>
                <a:srgbClr val="3B3835"/>
              </a:solidFill>
              <a:effectLst/>
              <a:latin typeface="+mn-ea"/>
              <a:ea typeface="+mn-ea"/>
              <a:cs typeface="Tahoma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1.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Memory Manager</a:t>
            </a:r>
            <a:endParaRPr kumimoji="1" lang="ko-KR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메모리 관리자는 메모리에서 객체들의 풀을 할당하는 기능을 수행하는데, 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rgbClr val="3B3835"/>
              </a:solidFill>
              <a:effectLst/>
              <a:latin typeface="+mn-ea"/>
              <a:ea typeface="+mn-ea"/>
              <a:cs typeface="Tahom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각 </a:t>
            </a:r>
            <a:r>
              <a:rPr kumimoji="1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객채들의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 풀은 huge page 메모리 공간에 생성되고, 사용 가능한 객체를 저장하기 위해서 Ring을 사용한다. 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메모리 관리자는 객체들이 DRAM Channel에 </a:t>
            </a:r>
            <a:r>
              <a:rPr kumimoji="1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균등하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 게 저장되고 객체들이 Padding되도록 보장하는 정렬 도움 기능을 제공한다.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</a:b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2.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Buffer Manager</a:t>
            </a:r>
            <a:endParaRPr kumimoji="1" lang="ko-KR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버퍼 관리자는 OS가 버퍼를 할당하고 해제하는데 보내는 시간을 줄이기 위해 메모리 풀에 저장되는 고정 길이의 버퍼들을 </a:t>
            </a:r>
            <a:r>
              <a:rPr kumimoji="1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사전할당하여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 관리한다.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/>
            </a:r>
            <a:b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</a:b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3. </a:t>
            </a:r>
            <a:r>
              <a:rPr kumimoji="1" lang="ko-KR" altLang="ko-KR" sz="1200" b="1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Queue Manager</a:t>
            </a:r>
            <a:endParaRPr kumimoji="1" lang="ko-KR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큐 관리자는 기존의 spinlock을 사용하는 대신에 서로 다른 소프트웨어 요소들이 네트워크 </a:t>
            </a:r>
            <a:r>
              <a:rPr kumimoji="1" lang="ko-KR" altLang="ko-KR" sz="1000" b="0" i="0" u="none" strike="noStrike" cap="none" normalizeH="0" baseline="0" dirty="0" err="1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패킷을</a:t>
            </a:r>
            <a:r>
              <a:rPr kumimoji="1" lang="ko-KR" altLang="ko-KR" sz="1000" b="0" i="0" u="none" strike="noStrike" cap="none" normalizeH="0" baseline="0" dirty="0" smtClean="0">
                <a:ln>
                  <a:noFill/>
                </a:ln>
                <a:solidFill>
                  <a:srgbClr val="3B3835"/>
                </a:solidFill>
                <a:effectLst/>
                <a:latin typeface="+mn-ea"/>
                <a:ea typeface="+mn-ea"/>
                <a:cs typeface="Tahoma" pitchFamily="34" charset="0"/>
              </a:rPr>
              <a:t> 병렬 처리할 때 불필요한 대기시간이 발생하지 않도록 하기 위해 안전한 lockless Queue를 구현하여 사용한다.</a:t>
            </a:r>
            <a:endParaRPr kumimoji="1" lang="en-US" altLang="ko-KR" sz="1000" b="0" i="0" u="none" strike="noStrike" cap="none" normalizeH="0" baseline="0" dirty="0" smtClean="0">
              <a:ln>
                <a:noFill/>
              </a:ln>
              <a:solidFill>
                <a:srgbClr val="3B3835"/>
              </a:solidFill>
              <a:effectLst/>
              <a:latin typeface="+mn-ea"/>
              <a:ea typeface="+mn-ea"/>
              <a:cs typeface="Tahom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3B3835"/>
              </a:solidFill>
              <a:latin typeface="+mn-ea"/>
              <a:ea typeface="+mn-ea"/>
              <a:cs typeface="Tahoma" pitchFamily="34" charset="0"/>
            </a:endParaRPr>
          </a:p>
          <a:p>
            <a:pPr lvl="0" algn="l" eaLnBrk="0" latinLnBrk="0" hangingPunct="0"/>
            <a:r>
              <a:rPr lang="en-US" altLang="ko-KR" sz="1200" b="1" dirty="0" smtClean="0">
                <a:latin typeface="+mn-ea"/>
                <a:ea typeface="+mn-ea"/>
                <a:cs typeface="굴림" pitchFamily="50" charset="-127"/>
              </a:rPr>
              <a:t>4. Flow Classification</a:t>
            </a:r>
            <a:endParaRPr lang="en-US" altLang="ko-KR" sz="1200" b="1" dirty="0">
              <a:latin typeface="+mn-ea"/>
              <a:ea typeface="+mn-ea"/>
              <a:cs typeface="굴림" pitchFamily="50" charset="-127"/>
            </a:endParaRPr>
          </a:p>
          <a:p>
            <a:pPr lvl="0" algn="l" eaLnBrk="0" latinLnBrk="0" hangingPunct="0"/>
            <a:r>
              <a:rPr lang="en-US" altLang="ko-KR" sz="1000" dirty="0">
                <a:latin typeface="+mn-ea"/>
                <a:ea typeface="+mn-ea"/>
                <a:cs typeface="굴림" pitchFamily="50" charset="-127"/>
              </a:rPr>
              <a:t>Flow Classification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은 </a:t>
            </a:r>
            <a:r>
              <a:rPr lang="en-US" altLang="ko-KR" sz="1000" dirty="0">
                <a:latin typeface="+mn-ea"/>
                <a:ea typeface="+mn-ea"/>
                <a:cs typeface="굴림" pitchFamily="50" charset="-127"/>
              </a:rPr>
              <a:t>Intel </a:t>
            </a:r>
            <a:r>
              <a:rPr lang="ko-KR" altLang="en-US" sz="1000" dirty="0" err="1">
                <a:latin typeface="+mn-ea"/>
                <a:ea typeface="+mn-ea"/>
                <a:cs typeface="굴림" pitchFamily="50" charset="-127"/>
              </a:rPr>
              <a:t>스트리밍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 </a:t>
            </a:r>
            <a:r>
              <a:rPr lang="en-US" altLang="ko-KR" sz="1000" dirty="0">
                <a:latin typeface="+mn-ea"/>
                <a:ea typeface="+mn-ea"/>
                <a:cs typeface="굴림" pitchFamily="50" charset="-127"/>
              </a:rPr>
              <a:t>SIMD 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확장 기술을 사용하여 네트워크 </a:t>
            </a:r>
            <a:r>
              <a:rPr lang="ko-KR" altLang="en-US" sz="1000" dirty="0" err="1">
                <a:latin typeface="+mn-ea"/>
                <a:ea typeface="+mn-ea"/>
                <a:cs typeface="굴림" pitchFamily="50" charset="-127"/>
              </a:rPr>
              <a:t>패킷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 헤더에 대한 </a:t>
            </a:r>
            <a:r>
              <a:rPr lang="en-US" altLang="ko-KR" sz="1000" dirty="0">
                <a:latin typeface="+mn-ea"/>
                <a:ea typeface="+mn-ea"/>
                <a:cs typeface="굴림" pitchFamily="50" charset="-127"/>
              </a:rPr>
              <a:t>hash 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정보를 효과적으로 생성하여</a:t>
            </a:r>
            <a:r>
              <a:rPr lang="en-US" altLang="ko-KR" sz="1000" dirty="0">
                <a:latin typeface="+mn-ea"/>
                <a:ea typeface="+mn-ea"/>
                <a:cs typeface="굴림" pitchFamily="50" charset="-127"/>
              </a:rPr>
              <a:t>, 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네트워크 </a:t>
            </a:r>
            <a:r>
              <a:rPr lang="ko-KR" altLang="en-US" sz="1000" dirty="0" err="1">
                <a:latin typeface="+mn-ea"/>
                <a:ea typeface="+mn-ea"/>
                <a:cs typeface="굴림" pitchFamily="50" charset="-127"/>
              </a:rPr>
              <a:t>패킷들이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 동일 </a:t>
            </a:r>
            <a:r>
              <a:rPr lang="en-US" altLang="ko-KR" sz="1000" dirty="0">
                <a:latin typeface="+mn-ea"/>
                <a:ea typeface="+mn-ea"/>
                <a:cs typeface="굴림" pitchFamily="50" charset="-127"/>
              </a:rPr>
              <a:t>flow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에 할당되어 </a:t>
            </a:r>
            <a:r>
              <a:rPr lang="ko-KR" altLang="en-US" sz="1000" dirty="0" err="1">
                <a:latin typeface="+mn-ea"/>
                <a:ea typeface="+mn-ea"/>
                <a:cs typeface="굴림" pitchFamily="50" charset="-127"/>
              </a:rPr>
              <a:t>고속처리한다</a:t>
            </a:r>
            <a:r>
              <a:rPr lang="en-US" altLang="ko-KR" sz="1000" dirty="0">
                <a:latin typeface="+mn-ea"/>
                <a:ea typeface="+mn-ea"/>
                <a:cs typeface="굴림" pitchFamily="50" charset="-127"/>
              </a:rPr>
              <a:t>.</a:t>
            </a:r>
          </a:p>
          <a:p>
            <a:pPr lvl="0" algn="l" eaLnBrk="0" latinLnBrk="0" hangingPunct="0"/>
            <a:endParaRPr lang="en-US" altLang="ko-KR" sz="1000" dirty="0">
              <a:latin typeface="+mn-ea"/>
              <a:ea typeface="+mn-ea"/>
              <a:cs typeface="굴림" pitchFamily="50" charset="-127"/>
            </a:endParaRPr>
          </a:p>
          <a:p>
            <a:pPr lvl="0" algn="l" eaLnBrk="0" latinLnBrk="0" hangingPunct="0"/>
            <a:r>
              <a:rPr lang="en-US" altLang="ko-KR" sz="1200" b="1" dirty="0" smtClean="0">
                <a:latin typeface="+mn-ea"/>
                <a:ea typeface="+mn-ea"/>
                <a:cs typeface="굴림" pitchFamily="50" charset="-127"/>
              </a:rPr>
              <a:t>5.Poll </a:t>
            </a:r>
            <a:r>
              <a:rPr lang="en-US" altLang="ko-KR" sz="1200" b="1" dirty="0">
                <a:latin typeface="+mn-ea"/>
                <a:ea typeface="+mn-ea"/>
                <a:cs typeface="굴림" pitchFamily="50" charset="-127"/>
              </a:rPr>
              <a:t>Mode </a:t>
            </a:r>
            <a:r>
              <a:rPr lang="en-US" altLang="ko-KR" sz="1200" b="1" dirty="0" smtClean="0">
                <a:latin typeface="+mn-ea"/>
                <a:ea typeface="+mn-ea"/>
                <a:cs typeface="굴림" pitchFamily="50" charset="-127"/>
              </a:rPr>
              <a:t>Driver</a:t>
            </a:r>
            <a:endParaRPr lang="en-US" altLang="ko-KR" sz="1200" b="1" dirty="0">
              <a:latin typeface="+mn-ea"/>
              <a:ea typeface="+mn-ea"/>
              <a:cs typeface="굴림" pitchFamily="50" charset="-127"/>
            </a:endParaRPr>
          </a:p>
          <a:p>
            <a:pPr lvl="0" algn="l" eaLnBrk="0" latinLnBrk="0" hangingPunct="0"/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기존의 </a:t>
            </a:r>
            <a:r>
              <a:rPr lang="ko-KR" altLang="en-US" sz="1000" dirty="0" err="1">
                <a:latin typeface="+mn-ea"/>
                <a:ea typeface="+mn-ea"/>
                <a:cs typeface="굴림" pitchFamily="50" charset="-127"/>
              </a:rPr>
              <a:t>비동기식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 인터럽트를 기반으로 네트워크 </a:t>
            </a:r>
            <a:r>
              <a:rPr lang="ko-KR" altLang="en-US" sz="1000" dirty="0" err="1">
                <a:latin typeface="+mn-ea"/>
                <a:ea typeface="+mn-ea"/>
                <a:cs typeface="굴림" pitchFamily="50" charset="-127"/>
              </a:rPr>
              <a:t>패킷을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 처리하는 대신에 최적화된 </a:t>
            </a:r>
            <a:r>
              <a:rPr lang="ko-KR" altLang="en-US" sz="1000" dirty="0" err="1">
                <a:latin typeface="+mn-ea"/>
                <a:ea typeface="+mn-ea"/>
                <a:cs typeface="굴림" pitchFamily="50" charset="-127"/>
              </a:rPr>
              <a:t>동기식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 폴 모드 인터럽트 처리 루틴을 사용하여 </a:t>
            </a:r>
            <a:r>
              <a:rPr lang="ko-KR" altLang="en-US" sz="1000" dirty="0" err="1">
                <a:latin typeface="+mn-ea"/>
                <a:ea typeface="+mn-ea"/>
                <a:cs typeface="굴림" pitchFamily="50" charset="-127"/>
              </a:rPr>
              <a:t>패킷</a:t>
            </a:r>
            <a:r>
              <a:rPr lang="ko-KR" altLang="en-US" sz="1000" dirty="0">
                <a:latin typeface="+mn-ea"/>
                <a:ea typeface="+mn-ea"/>
                <a:cs typeface="굴림" pitchFamily="50" charset="-127"/>
              </a:rPr>
              <a:t> 파이프 라인 속도를 높인다</a:t>
            </a:r>
            <a:r>
              <a:rPr lang="en-US" altLang="ko-KR" sz="1000" dirty="0">
                <a:latin typeface="+mn-ea"/>
                <a:ea typeface="+mn-ea"/>
                <a:cs typeface="굴림" pitchFamily="50" charset="-127"/>
              </a:rPr>
              <a:t>. </a:t>
            </a:r>
            <a:endParaRPr kumimoji="1" lang="ko-KR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5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9. SRIOV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974" y="990129"/>
            <a:ext cx="9793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400" b="1" dirty="0">
                <a:latin typeface="+mn-ea"/>
                <a:ea typeface="+mn-ea"/>
              </a:rPr>
              <a:t>SR-IOV </a:t>
            </a:r>
            <a:r>
              <a:rPr lang="ko-KR" altLang="en-US" sz="1400" b="1" dirty="0">
                <a:latin typeface="+mn-ea"/>
                <a:ea typeface="+mn-ea"/>
              </a:rPr>
              <a:t>는 </a:t>
            </a:r>
            <a:r>
              <a:rPr lang="en-US" altLang="ko-KR" sz="1400" b="1" dirty="0">
                <a:latin typeface="+mn-ea"/>
                <a:ea typeface="+mn-ea"/>
              </a:rPr>
              <a:t>PCI-SIG(Special Interest Group) </a:t>
            </a:r>
            <a:r>
              <a:rPr lang="ko-KR" altLang="en-US" sz="1400" b="1" dirty="0">
                <a:latin typeface="+mn-ea"/>
                <a:ea typeface="+mn-ea"/>
              </a:rPr>
              <a:t>표준기반의 </a:t>
            </a:r>
            <a:r>
              <a:rPr lang="en-US" altLang="ko-KR" sz="1400" b="1" dirty="0">
                <a:latin typeface="+mn-ea"/>
                <a:ea typeface="+mn-ea"/>
              </a:rPr>
              <a:t>PIC </a:t>
            </a:r>
            <a:r>
              <a:rPr lang="ko-KR" altLang="en-US" sz="1400" b="1" dirty="0">
                <a:latin typeface="+mn-ea"/>
                <a:ea typeface="+mn-ea"/>
              </a:rPr>
              <a:t>카드를 가상화 시키는 </a:t>
            </a:r>
            <a:r>
              <a:rPr lang="ko-KR" altLang="en-US" sz="1400" b="1" dirty="0" smtClean="0">
                <a:latin typeface="+mn-ea"/>
                <a:ea typeface="+mn-ea"/>
              </a:rPr>
              <a:t>기술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r>
              <a:rPr lang="ko-KR" altLang="en-US" sz="1400" b="1" dirty="0">
                <a:latin typeface="+mn-ea"/>
                <a:ea typeface="+mn-ea"/>
              </a:rPr>
              <a:t>하나의 </a:t>
            </a:r>
            <a:r>
              <a:rPr lang="en-US" altLang="ko-KR" sz="1400" b="1" dirty="0">
                <a:latin typeface="+mn-ea"/>
                <a:ea typeface="+mn-ea"/>
              </a:rPr>
              <a:t>Physical Function (PF)</a:t>
            </a:r>
            <a:r>
              <a:rPr lang="ko-KR" altLang="en-US" sz="1400" b="1" dirty="0">
                <a:latin typeface="+mn-ea"/>
                <a:ea typeface="+mn-ea"/>
              </a:rPr>
              <a:t>을 가지고 있는데 이는 물리적인 </a:t>
            </a:r>
            <a:r>
              <a:rPr lang="en-US" altLang="ko-KR" sz="1400" b="1" dirty="0">
                <a:latin typeface="+mn-ea"/>
                <a:ea typeface="+mn-ea"/>
              </a:rPr>
              <a:t>PCI</a:t>
            </a:r>
            <a:r>
              <a:rPr lang="ko-KR" altLang="en-US" sz="1400" b="1" dirty="0">
                <a:latin typeface="+mn-ea"/>
                <a:ea typeface="+mn-ea"/>
              </a:rPr>
              <a:t>카드를 나타냄</a:t>
            </a:r>
          </a:p>
          <a:p>
            <a:pPr marL="342900" indent="-342900" algn="l">
              <a:buAutoNum type="arabicPeriod"/>
            </a:pPr>
            <a:r>
              <a:rPr lang="ko-KR" altLang="en-US" sz="1400" b="1" dirty="0">
                <a:latin typeface="+mn-ea"/>
                <a:ea typeface="+mn-ea"/>
              </a:rPr>
              <a:t>다수의 </a:t>
            </a:r>
            <a:r>
              <a:rPr lang="en-US" altLang="ko-KR" sz="1400" b="1" dirty="0">
                <a:latin typeface="+mn-ea"/>
                <a:ea typeface="+mn-ea"/>
              </a:rPr>
              <a:t>Virtual Function(VF)</a:t>
            </a:r>
            <a:r>
              <a:rPr lang="ko-KR" altLang="en-US" sz="1400" b="1" dirty="0">
                <a:latin typeface="+mn-ea"/>
                <a:ea typeface="+mn-ea"/>
              </a:rPr>
              <a:t>이라고 하는 가상 </a:t>
            </a:r>
            <a:r>
              <a:rPr lang="en-US" altLang="ko-KR" sz="1400" b="1" dirty="0">
                <a:latin typeface="+mn-ea"/>
                <a:ea typeface="+mn-ea"/>
              </a:rPr>
              <a:t>PCI </a:t>
            </a:r>
            <a:r>
              <a:rPr lang="ko-KR" altLang="en-US" sz="1400" b="1" dirty="0">
                <a:latin typeface="+mn-ea"/>
                <a:ea typeface="+mn-ea"/>
              </a:rPr>
              <a:t>카드를 생성가능 </a:t>
            </a:r>
          </a:p>
          <a:p>
            <a:pPr marL="342900" indent="-342900" algn="l">
              <a:buAutoNum type="arabicPeriod"/>
            </a:pPr>
            <a:endParaRPr lang="en-US" altLang="ko-KR" sz="1400" b="1" dirty="0" smtClean="0">
              <a:latin typeface="+mn-ea"/>
              <a:ea typeface="+mn-ea"/>
            </a:endParaRPr>
          </a:p>
        </p:txBody>
      </p:sp>
      <p:pic>
        <p:nvPicPr>
          <p:cNvPr id="9221" name="Picture 5" descr="C:\Users\user\Desktop\GUID-6ABA6952-18DF-487A-BA95-6F8C3FED9910-hig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8" y="2110009"/>
            <a:ext cx="4909675" cy="439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user\Desktop\sr-iov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74" y="2214265"/>
            <a:ext cx="3438525" cy="378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18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10</a:t>
            </a:r>
            <a:r>
              <a:rPr lang="en-US" altLang="ko-KR" sz="2000" dirty="0" smtClean="0">
                <a:latin typeface="+mn-ea"/>
                <a:ea typeface="+mn-ea"/>
              </a:rPr>
              <a:t>. </a:t>
            </a:r>
            <a:r>
              <a:rPr lang="en-US" altLang="ko-KR" sz="2000" dirty="0" smtClean="0">
                <a:latin typeface="+mn-ea"/>
                <a:ea typeface="+mn-ea"/>
              </a:rPr>
              <a:t>OVS-DPD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974" y="990129"/>
            <a:ext cx="9793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400" b="1" dirty="0" smtClean="0">
                <a:latin typeface="+mn-ea"/>
                <a:ea typeface="+mn-ea"/>
              </a:rPr>
              <a:t>OVS</a:t>
            </a:r>
            <a:r>
              <a:rPr lang="ko-KR" altLang="en-US" sz="1400" b="1" dirty="0" smtClean="0">
                <a:latin typeface="+mn-ea"/>
                <a:ea typeface="+mn-ea"/>
              </a:rPr>
              <a:t>의 물리 </a:t>
            </a:r>
            <a:r>
              <a:rPr lang="en-US" altLang="ko-KR" sz="1400" b="1" dirty="0" smtClean="0">
                <a:latin typeface="+mn-ea"/>
                <a:ea typeface="+mn-ea"/>
              </a:rPr>
              <a:t>NIC </a:t>
            </a:r>
            <a:r>
              <a:rPr lang="ko-KR" altLang="en-US" sz="1400" b="1" dirty="0" smtClean="0">
                <a:latin typeface="+mn-ea"/>
                <a:ea typeface="+mn-ea"/>
              </a:rPr>
              <a:t>연동을 </a:t>
            </a:r>
            <a:r>
              <a:rPr lang="en-US" altLang="ko-KR" sz="1400" b="1" dirty="0" smtClean="0">
                <a:latin typeface="+mn-ea"/>
                <a:ea typeface="+mn-ea"/>
              </a:rPr>
              <a:t>DPDK</a:t>
            </a:r>
            <a:r>
              <a:rPr lang="ko-KR" altLang="en-US" sz="1400" b="1" dirty="0" smtClean="0">
                <a:latin typeface="+mn-ea"/>
                <a:ea typeface="+mn-ea"/>
              </a:rPr>
              <a:t>의 </a:t>
            </a:r>
            <a:r>
              <a:rPr lang="en-US" altLang="ko-KR" sz="1400" b="1" dirty="0" smtClean="0">
                <a:latin typeface="+mn-ea"/>
                <a:ea typeface="+mn-ea"/>
              </a:rPr>
              <a:t>PMD Driver</a:t>
            </a:r>
            <a:r>
              <a:rPr lang="ko-KR" altLang="en-US" sz="1400" b="1" dirty="0" smtClean="0">
                <a:latin typeface="+mn-ea"/>
                <a:ea typeface="+mn-ea"/>
              </a:rPr>
              <a:t>를 사용하고 </a:t>
            </a:r>
            <a:r>
              <a:rPr lang="en-US" altLang="ko-KR" sz="1400" b="1" dirty="0" smtClean="0">
                <a:latin typeface="+mn-ea"/>
                <a:ea typeface="+mn-ea"/>
              </a:rPr>
              <a:t>VM</a:t>
            </a:r>
            <a:r>
              <a:rPr lang="ko-KR" altLang="en-US" sz="1400" b="1" dirty="0" smtClean="0">
                <a:latin typeface="+mn-ea"/>
                <a:ea typeface="+mn-ea"/>
              </a:rPr>
              <a:t>과는 연동은 </a:t>
            </a:r>
            <a:r>
              <a:rPr lang="en-US" altLang="ko-KR" sz="1400" b="1" dirty="0" err="1" smtClean="0">
                <a:latin typeface="+mn-ea"/>
                <a:ea typeface="+mn-ea"/>
              </a:rPr>
              <a:t>virtio</a:t>
            </a:r>
            <a:r>
              <a:rPr lang="en-US" altLang="ko-KR" sz="1400" b="1" dirty="0" smtClean="0">
                <a:latin typeface="+mn-ea"/>
                <a:ea typeface="+mn-ea"/>
              </a:rPr>
              <a:t>-net</a:t>
            </a:r>
            <a:r>
              <a:rPr lang="ko-KR" altLang="en-US" sz="1400" b="1" dirty="0" smtClean="0">
                <a:latin typeface="+mn-ea"/>
                <a:ea typeface="+mn-ea"/>
              </a:rPr>
              <a:t>을 사용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r>
              <a:rPr lang="en-US" altLang="ko-KR" sz="1400" b="1" dirty="0" smtClean="0">
                <a:latin typeface="+mn-ea"/>
                <a:ea typeface="+mn-ea"/>
              </a:rPr>
              <a:t>OVS-DPDK</a:t>
            </a:r>
            <a:r>
              <a:rPr lang="ko-KR" altLang="en-US" sz="1400" b="1" dirty="0" smtClean="0">
                <a:latin typeface="+mn-ea"/>
                <a:ea typeface="+mn-ea"/>
              </a:rPr>
              <a:t>를 사용하기 위해서는 </a:t>
            </a:r>
            <a:r>
              <a:rPr lang="en-US" altLang="ko-KR" sz="1400" b="1" dirty="0" smtClean="0">
                <a:latin typeface="+mn-ea"/>
                <a:ea typeface="+mn-ea"/>
              </a:rPr>
              <a:t>NUMA</a:t>
            </a:r>
            <a:r>
              <a:rPr lang="ko-KR" altLang="en-US" sz="1400" b="1" dirty="0" smtClean="0">
                <a:latin typeface="+mn-ea"/>
                <a:ea typeface="+mn-ea"/>
              </a:rPr>
              <a:t>구조에 맞게 </a:t>
            </a:r>
            <a:r>
              <a:rPr lang="en-US" altLang="ko-KR" sz="1400" b="1" dirty="0" smtClean="0">
                <a:latin typeface="+mn-ea"/>
                <a:ea typeface="+mn-ea"/>
              </a:rPr>
              <a:t>CPU/MEMORY/NIC</a:t>
            </a:r>
            <a:r>
              <a:rPr lang="ko-KR" altLang="en-US" sz="1400" b="1" dirty="0" smtClean="0">
                <a:latin typeface="+mn-ea"/>
                <a:ea typeface="+mn-ea"/>
              </a:rPr>
              <a:t>을 배치 및 할당</a:t>
            </a:r>
            <a:endParaRPr lang="ko-KR" altLang="en-US" sz="1400" b="1" dirty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r>
              <a:rPr lang="en-US" altLang="ko-KR" sz="1400" b="1" dirty="0" smtClean="0">
                <a:latin typeface="+mn-ea"/>
                <a:ea typeface="+mn-ea"/>
              </a:rPr>
              <a:t>OVS-DPDK</a:t>
            </a:r>
            <a:r>
              <a:rPr lang="ko-KR" altLang="en-US" sz="1400" b="1" dirty="0" smtClean="0">
                <a:latin typeface="+mn-ea"/>
                <a:ea typeface="+mn-ea"/>
              </a:rPr>
              <a:t>만을 위한 </a:t>
            </a:r>
            <a:r>
              <a:rPr lang="en-US" altLang="ko-KR" sz="1400" b="1" dirty="0" smtClean="0">
                <a:latin typeface="+mn-ea"/>
                <a:ea typeface="+mn-ea"/>
              </a:rPr>
              <a:t>CPU</a:t>
            </a:r>
            <a:r>
              <a:rPr lang="ko-KR" altLang="en-US" sz="1400" b="1" dirty="0" smtClean="0">
                <a:latin typeface="+mn-ea"/>
                <a:ea typeface="+mn-ea"/>
              </a:rPr>
              <a:t>를 </a:t>
            </a:r>
            <a:r>
              <a:rPr lang="en-US" altLang="ko-KR" sz="1400" b="1" dirty="0" smtClean="0">
                <a:latin typeface="+mn-ea"/>
                <a:ea typeface="+mn-ea"/>
              </a:rPr>
              <a:t>Isolation </a:t>
            </a:r>
            <a:r>
              <a:rPr lang="ko-KR" altLang="en-US" sz="1400" b="1" dirty="0" smtClean="0">
                <a:latin typeface="+mn-ea"/>
                <a:ea typeface="+mn-ea"/>
              </a:rPr>
              <a:t>할당하여 사용</a:t>
            </a:r>
            <a:endParaRPr lang="ko-KR" altLang="en-US" sz="1400" b="1" dirty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endParaRPr lang="en-US" altLang="ko-KR" sz="1400" b="1" dirty="0" smtClean="0">
              <a:latin typeface="+mn-ea"/>
              <a:ea typeface="+mn-ea"/>
            </a:endParaRPr>
          </a:p>
        </p:txBody>
      </p:sp>
      <p:pic>
        <p:nvPicPr>
          <p:cNvPr id="7" name="Picture 2" descr="C:\Users\user\Desktop\integration-data-plane-dev-kit-with-native-open-vs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4" y="2214265"/>
            <a:ext cx="5256584" cy="427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DPM\DPDK\OVS-DPDK\08-ovs-eqm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558" y="2110025"/>
            <a:ext cx="4104456" cy="447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2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11. </a:t>
            </a:r>
            <a:r>
              <a:rPr lang="ko-KR" altLang="en-US" sz="2000" dirty="0" smtClean="0">
                <a:latin typeface="+mn-ea"/>
                <a:ea typeface="+mn-ea"/>
              </a:rPr>
              <a:t>컨테이너</a:t>
            </a:r>
            <a:r>
              <a:rPr lang="en-US" altLang="ko-KR" sz="2000" dirty="0" smtClean="0">
                <a:latin typeface="+mn-ea"/>
                <a:ea typeface="+mn-ea"/>
              </a:rPr>
              <a:t>(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) 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t="14508" r="5707" b="2203"/>
          <a:stretch/>
        </p:blipFill>
        <p:spPr bwMode="auto">
          <a:xfrm>
            <a:off x="565126" y="1414815"/>
            <a:ext cx="8964996" cy="524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65126" y="846113"/>
            <a:ext cx="89649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latin typeface="+mn-ea"/>
                <a:ea typeface="+mn-ea"/>
              </a:rPr>
              <a:t>1.  </a:t>
            </a:r>
            <a:r>
              <a:rPr lang="ko-KR" altLang="en-US" sz="1400" b="1" dirty="0" smtClean="0">
                <a:latin typeface="+mn-ea"/>
                <a:ea typeface="+mn-ea"/>
              </a:rPr>
              <a:t>컨테이너는 </a:t>
            </a:r>
            <a:r>
              <a:rPr lang="ko-KR" altLang="en-US" sz="1400" b="1" dirty="0" err="1">
                <a:latin typeface="+mn-ea"/>
                <a:ea typeface="+mn-ea"/>
              </a:rPr>
              <a:t>가상머신에</a:t>
            </a:r>
            <a:r>
              <a:rPr lang="ko-KR" altLang="en-US" sz="1400" b="1" dirty="0">
                <a:latin typeface="+mn-ea"/>
                <a:ea typeface="+mn-ea"/>
              </a:rPr>
              <a:t> 비해 공유된 부분이 넓기 때문에 자원을 공유하여 효율적으로 사용</a:t>
            </a:r>
            <a:endParaRPr lang="en-US" altLang="ko-KR" sz="1400" b="1" dirty="0">
              <a:latin typeface="+mn-ea"/>
              <a:ea typeface="+mn-ea"/>
            </a:endParaRPr>
          </a:p>
          <a:p>
            <a:pPr algn="l"/>
            <a:r>
              <a:rPr lang="en-US" altLang="ko-KR" sz="1400" b="1" dirty="0" smtClean="0">
                <a:latin typeface="+mn-ea"/>
                <a:ea typeface="+mn-ea"/>
              </a:rPr>
              <a:t>2.  </a:t>
            </a:r>
            <a:r>
              <a:rPr lang="ko-KR" altLang="en-US" sz="1400" b="1" dirty="0" smtClean="0">
                <a:latin typeface="+mn-ea"/>
                <a:ea typeface="+mn-ea"/>
              </a:rPr>
              <a:t>컨테이너는 </a:t>
            </a:r>
            <a:r>
              <a:rPr lang="ko-KR" altLang="en-US" sz="1400" b="1" dirty="0" err="1">
                <a:latin typeface="+mn-ea"/>
                <a:ea typeface="+mn-ea"/>
              </a:rPr>
              <a:t>가성머신에</a:t>
            </a:r>
            <a:r>
              <a:rPr lang="ko-KR" altLang="en-US" sz="1400" b="1" dirty="0">
                <a:latin typeface="+mn-ea"/>
                <a:ea typeface="+mn-ea"/>
              </a:rPr>
              <a:t> 비해 </a:t>
            </a:r>
            <a:r>
              <a:rPr lang="en-US" altLang="ko-KR" sz="1400" b="1" dirty="0">
                <a:latin typeface="+mn-ea"/>
                <a:ea typeface="+mn-ea"/>
              </a:rPr>
              <a:t>private </a:t>
            </a:r>
            <a:r>
              <a:rPr lang="ko-KR" altLang="en-US" sz="1400" b="1" dirty="0">
                <a:latin typeface="+mn-ea"/>
                <a:ea typeface="+mn-ea"/>
              </a:rPr>
              <a:t>부분이 적기 때문에 다른 곳으로 이식과 배포가 쉬움 </a:t>
            </a:r>
            <a:endParaRPr lang="en-US" altLang="ko-KR" sz="1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302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12. </a:t>
            </a:r>
            <a:r>
              <a:rPr lang="ko-KR" altLang="en-US" sz="2000" dirty="0" err="1" smtClean="0">
                <a:latin typeface="+mn-ea"/>
                <a:ea typeface="+mn-ea"/>
              </a:rPr>
              <a:t>패킷전달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65126" y="846113"/>
            <a:ext cx="89649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 smtClean="0">
                <a:latin typeface="+mn-ea"/>
                <a:ea typeface="+mn-ea"/>
              </a:rPr>
              <a:t>1. </a:t>
            </a:r>
            <a:r>
              <a:rPr lang="ko-KR" altLang="en-US" sz="1400" b="1" dirty="0" err="1" smtClean="0">
                <a:latin typeface="+mn-ea"/>
                <a:ea typeface="+mn-ea"/>
              </a:rPr>
              <a:t>패킷</a:t>
            </a:r>
            <a:r>
              <a:rPr lang="ko-KR" altLang="en-US" sz="1400" b="1" dirty="0" smtClean="0">
                <a:latin typeface="+mn-ea"/>
                <a:ea typeface="+mn-ea"/>
              </a:rPr>
              <a:t> 송신 </a:t>
            </a:r>
            <a:r>
              <a:rPr lang="en-US" altLang="ko-KR" sz="1400" b="1" dirty="0" smtClean="0">
                <a:latin typeface="+mn-ea"/>
                <a:ea typeface="+mn-ea"/>
              </a:rPr>
              <a:t>User(App)-&gt;Kernel(Socket/TCP/IP/Ethernet)-&gt;Kernel(Driver)-&gt;H/W(NIC) </a:t>
            </a:r>
            <a:endParaRPr lang="en-US" altLang="ko-KR" sz="1400" b="1" dirty="0">
              <a:latin typeface="+mn-ea"/>
              <a:ea typeface="+mn-ea"/>
            </a:endParaRPr>
          </a:p>
          <a:p>
            <a:pPr algn="l"/>
            <a:r>
              <a:rPr lang="en-US" altLang="ko-KR" sz="1400" b="1" dirty="0" smtClean="0">
                <a:latin typeface="+mn-ea"/>
                <a:ea typeface="+mn-ea"/>
              </a:rPr>
              <a:t>2. </a:t>
            </a:r>
            <a:r>
              <a:rPr lang="ko-KR" altLang="en-US" sz="1400" b="1" dirty="0" err="1">
                <a:latin typeface="+mn-ea"/>
                <a:ea typeface="+mn-ea"/>
              </a:rPr>
              <a:t>패킷</a:t>
            </a:r>
            <a:r>
              <a:rPr lang="ko-KR" altLang="en-US" sz="1400" b="1" dirty="0">
                <a:latin typeface="+mn-ea"/>
                <a:ea typeface="+mn-ea"/>
              </a:rPr>
              <a:t> 수</a:t>
            </a:r>
            <a:r>
              <a:rPr lang="ko-KR" altLang="en-US" sz="1400" b="1" dirty="0" smtClean="0">
                <a:latin typeface="+mn-ea"/>
                <a:ea typeface="+mn-ea"/>
              </a:rPr>
              <a:t>신 </a:t>
            </a:r>
            <a:r>
              <a:rPr lang="en-US" altLang="ko-KR" sz="1400" b="1" dirty="0">
                <a:latin typeface="+mn-ea"/>
                <a:ea typeface="+mn-ea"/>
              </a:rPr>
              <a:t>User(App</a:t>
            </a:r>
            <a:r>
              <a:rPr lang="en-US" altLang="ko-KR" sz="1400" b="1" dirty="0" smtClean="0">
                <a:latin typeface="+mn-ea"/>
                <a:ea typeface="+mn-ea"/>
              </a:rPr>
              <a:t>)&lt;-Kernel(Socket/TCP/IP/Ethernet)&lt;-Kernel(Driver)&lt;-H/W(NIC</a:t>
            </a:r>
            <a:r>
              <a:rPr lang="en-US" altLang="ko-KR" sz="1400" b="1" dirty="0">
                <a:latin typeface="+mn-ea"/>
                <a:ea typeface="+mn-ea"/>
              </a:rPr>
              <a:t>) </a:t>
            </a:r>
            <a:endParaRPr lang="en-US" altLang="ko-KR" sz="1400" b="1" dirty="0">
              <a:latin typeface="+mn-ea"/>
              <a:ea typeface="+mn-ea"/>
            </a:endParaRPr>
          </a:p>
        </p:txBody>
      </p:sp>
      <p:pic>
        <p:nvPicPr>
          <p:cNvPr id="2050" name="Picture 2" descr="C:\Users\user\Desktop\helloworld-47667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2" y="2115919"/>
            <a:ext cx="3960440" cy="40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esktop\helloworld-47667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730" y="2113094"/>
            <a:ext cx="28860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helloworld-47667-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14" y="2113094"/>
            <a:ext cx="27432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3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571428" y="846113"/>
            <a:ext cx="8172908" cy="654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 smtClean="0">
                <a:latin typeface="+mn-ea"/>
                <a:ea typeface="+mn-ea"/>
              </a:rPr>
              <a:t>1. </a:t>
            </a:r>
            <a:r>
              <a:rPr lang="ko-KR" altLang="en-US" sz="1600" b="1" dirty="0" smtClean="0">
                <a:latin typeface="+mn-ea"/>
                <a:ea typeface="+mn-ea"/>
              </a:rPr>
              <a:t>전가상화 </a:t>
            </a:r>
            <a:r>
              <a:rPr lang="en-US" altLang="ko-KR" sz="1600" b="1" dirty="0" smtClean="0">
                <a:latin typeface="+mn-ea"/>
                <a:ea typeface="+mn-ea"/>
              </a:rPr>
              <a:t>VS </a:t>
            </a:r>
            <a:r>
              <a:rPr lang="ko-KR" altLang="en-US" sz="1600" b="1" dirty="0" smtClean="0">
                <a:latin typeface="+mn-ea"/>
                <a:ea typeface="+mn-ea"/>
              </a:rPr>
              <a:t>반가상화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 smtClean="0">
                <a:latin typeface="+mn-ea"/>
                <a:ea typeface="+mn-ea"/>
              </a:rPr>
              <a:t>2. KVM </a:t>
            </a:r>
            <a:r>
              <a:rPr lang="ko-KR" altLang="en-US" sz="1600" b="1" dirty="0" smtClean="0">
                <a:latin typeface="+mn-ea"/>
                <a:ea typeface="+mn-ea"/>
              </a:rPr>
              <a:t>가상화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 smtClean="0">
                <a:latin typeface="+mn-ea"/>
                <a:ea typeface="+mn-ea"/>
              </a:rPr>
              <a:t>3. KVM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>
                <a:latin typeface="+mn-ea"/>
                <a:ea typeface="+mn-ea"/>
              </a:rPr>
              <a:t>4</a:t>
            </a:r>
            <a:r>
              <a:rPr lang="en-US" altLang="ko-KR" sz="1600" b="1" dirty="0" smtClean="0">
                <a:latin typeface="+mn-ea"/>
                <a:ea typeface="+mn-ea"/>
              </a:rPr>
              <a:t>. QEMU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>
                <a:latin typeface="+mn-ea"/>
                <a:ea typeface="+mn-ea"/>
              </a:rPr>
              <a:t>5</a:t>
            </a:r>
            <a:r>
              <a:rPr lang="en-US" altLang="ko-KR" sz="1600" b="1" dirty="0" smtClean="0">
                <a:latin typeface="+mn-ea"/>
                <a:ea typeface="+mn-ea"/>
              </a:rPr>
              <a:t>. VIRTIO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>
                <a:latin typeface="+mn-ea"/>
                <a:ea typeface="+mn-ea"/>
              </a:rPr>
              <a:t>6</a:t>
            </a:r>
            <a:r>
              <a:rPr lang="en-US" altLang="ko-KR" sz="1600" b="1" dirty="0" smtClean="0">
                <a:latin typeface="+mn-ea"/>
                <a:ea typeface="+mn-ea"/>
              </a:rPr>
              <a:t>. LIBVIRT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>
                <a:latin typeface="+mn-ea"/>
                <a:ea typeface="+mn-ea"/>
              </a:rPr>
              <a:t>7</a:t>
            </a:r>
            <a:r>
              <a:rPr lang="en-US" altLang="ko-KR" sz="1600" b="1" dirty="0" smtClean="0">
                <a:latin typeface="+mn-ea"/>
                <a:ea typeface="+mn-ea"/>
              </a:rPr>
              <a:t>. PASSTHROUGH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>
                <a:latin typeface="+mn-ea"/>
                <a:ea typeface="+mn-ea"/>
              </a:rPr>
              <a:t>8</a:t>
            </a:r>
            <a:r>
              <a:rPr lang="en-US" altLang="ko-KR" sz="1600" b="1" dirty="0" smtClean="0">
                <a:latin typeface="+mn-ea"/>
                <a:ea typeface="+mn-ea"/>
              </a:rPr>
              <a:t>. DPDK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 smtClean="0">
                <a:latin typeface="+mn-ea"/>
                <a:ea typeface="+mn-ea"/>
              </a:rPr>
              <a:t>9. </a:t>
            </a:r>
            <a:r>
              <a:rPr lang="en-US" altLang="ko-KR" sz="1600" b="1" dirty="0" smtClean="0">
                <a:latin typeface="+mn-ea"/>
                <a:ea typeface="+mn-ea"/>
              </a:rPr>
              <a:t>SRIOV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 smtClean="0">
                <a:latin typeface="+mn-ea"/>
                <a:ea typeface="+mn-ea"/>
              </a:rPr>
              <a:t>10. OVS-DPDK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 smtClean="0">
                <a:latin typeface="+mn-ea"/>
                <a:ea typeface="+mn-ea"/>
              </a:rPr>
              <a:t>11. </a:t>
            </a:r>
            <a:r>
              <a:rPr lang="ko-KR" altLang="en-US" sz="1600" b="1" dirty="0" smtClean="0">
                <a:latin typeface="+mn-ea"/>
                <a:ea typeface="+mn-ea"/>
              </a:rPr>
              <a:t>컨테이</a:t>
            </a:r>
            <a:r>
              <a:rPr lang="ko-KR" altLang="en-US" sz="1600" b="1" dirty="0">
                <a:latin typeface="+mn-ea"/>
                <a:ea typeface="+mn-ea"/>
              </a:rPr>
              <a:t>너</a:t>
            </a:r>
            <a:r>
              <a:rPr lang="en-US" altLang="ko-KR" sz="1600" b="1" dirty="0" smtClean="0">
                <a:latin typeface="+mn-ea"/>
                <a:ea typeface="+mn-ea"/>
              </a:rPr>
              <a:t> 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 smtClean="0">
                <a:latin typeface="+mn-ea"/>
                <a:ea typeface="+mn-ea"/>
              </a:rPr>
              <a:t>12. </a:t>
            </a:r>
            <a:r>
              <a:rPr lang="ko-KR" altLang="en-US" sz="1600" b="1" dirty="0" err="1" smtClean="0">
                <a:latin typeface="+mn-ea"/>
                <a:ea typeface="+mn-ea"/>
              </a:rPr>
              <a:t>패킷전달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71428" y="234045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목차</a:t>
            </a:r>
            <a:endParaRPr kumimoji="1" lang="ko-KR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786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ko-KR" altLang="en-US" sz="2000" dirty="0" smtClean="0">
                <a:latin typeface="+mn-ea"/>
                <a:ea typeface="+mn-ea"/>
              </a:rPr>
              <a:t>전가상화 </a:t>
            </a:r>
            <a:r>
              <a:rPr lang="en-US" altLang="ko-KR" sz="2000" dirty="0" smtClean="0">
                <a:latin typeface="+mn-ea"/>
                <a:ea typeface="+mn-ea"/>
              </a:rPr>
              <a:t>vs </a:t>
            </a:r>
            <a:r>
              <a:rPr lang="ko-KR" altLang="en-US" sz="2000" dirty="0" smtClean="0">
                <a:latin typeface="+mn-ea"/>
                <a:ea typeface="+mn-ea"/>
              </a:rPr>
              <a:t>반가상화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974" y="990129"/>
            <a:ext cx="9793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1400" b="1" dirty="0" smtClean="0">
                <a:latin typeface="+mn-ea"/>
                <a:ea typeface="+mn-ea"/>
              </a:rPr>
              <a:t>전가상화는 컴퓨팅 리소스를 완전하게 가상화 하는 방식을 게스트 </a:t>
            </a:r>
            <a:r>
              <a:rPr lang="en-US" altLang="ko-KR" sz="1400" b="1" dirty="0" smtClean="0">
                <a:latin typeface="+mn-ea"/>
                <a:ea typeface="+mn-ea"/>
              </a:rPr>
              <a:t>OS </a:t>
            </a:r>
            <a:r>
              <a:rPr lang="ko-KR" altLang="en-US" sz="1400" b="1" dirty="0" err="1" smtClean="0">
                <a:latin typeface="+mn-ea"/>
                <a:ea typeface="+mn-ea"/>
              </a:rPr>
              <a:t>수정없이</a:t>
            </a:r>
            <a:r>
              <a:rPr lang="ko-KR" altLang="en-US" sz="1400" b="1" dirty="0" smtClean="0">
                <a:latin typeface="+mn-ea"/>
                <a:ea typeface="+mn-ea"/>
              </a:rPr>
              <a:t> 사용가능 하나 반가상화에 비해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400" b="1" dirty="0" smtClean="0">
                <a:latin typeface="+mn-ea"/>
                <a:ea typeface="+mn-ea"/>
              </a:rPr>
              <a:t>      </a:t>
            </a:r>
            <a:r>
              <a:rPr lang="ko-KR" altLang="en-US" sz="1400" b="1" dirty="0" smtClean="0">
                <a:latin typeface="+mn-ea"/>
                <a:ea typeface="+mn-ea"/>
              </a:rPr>
              <a:t>오버헤드가 큼 </a:t>
            </a:r>
            <a:endParaRPr lang="en-US" altLang="ko-KR" sz="1400" b="1" dirty="0">
              <a:latin typeface="+mn-ea"/>
              <a:ea typeface="+mn-ea"/>
            </a:endParaRPr>
          </a:p>
          <a:p>
            <a:pPr marL="342900" indent="-342900" algn="l">
              <a:buAutoNum type="arabicPeriod" startAt="2"/>
            </a:pPr>
            <a:r>
              <a:rPr lang="ko-KR" altLang="en-US" sz="1400" b="1" dirty="0" smtClean="0">
                <a:latin typeface="+mn-ea"/>
                <a:ea typeface="+mn-ea"/>
              </a:rPr>
              <a:t>게스트 </a:t>
            </a:r>
            <a:r>
              <a:rPr lang="en-US" altLang="ko-KR" sz="1400" b="1" dirty="0" smtClean="0">
                <a:latin typeface="+mn-ea"/>
                <a:ea typeface="+mn-ea"/>
              </a:rPr>
              <a:t>OS</a:t>
            </a:r>
            <a:r>
              <a:rPr lang="ko-KR" altLang="en-US" sz="1400" b="1" dirty="0" smtClean="0">
                <a:latin typeface="+mn-ea"/>
                <a:ea typeface="+mn-ea"/>
              </a:rPr>
              <a:t>를 수정하여 게스트 </a:t>
            </a:r>
            <a:r>
              <a:rPr lang="en-US" altLang="ko-KR" sz="1400" b="1" dirty="0" smtClean="0">
                <a:latin typeface="+mn-ea"/>
                <a:ea typeface="+mn-ea"/>
              </a:rPr>
              <a:t>OS</a:t>
            </a:r>
            <a:r>
              <a:rPr lang="ko-KR" altLang="en-US" sz="1400" b="1" dirty="0" smtClean="0">
                <a:latin typeface="+mn-ea"/>
                <a:ea typeface="+mn-ea"/>
              </a:rPr>
              <a:t>가 가상화 되고 있음을 인식하여 </a:t>
            </a:r>
            <a:r>
              <a:rPr lang="ko-KR" altLang="en-US" sz="1400" b="1" dirty="0" err="1" smtClean="0">
                <a:latin typeface="+mn-ea"/>
                <a:ea typeface="+mn-ea"/>
              </a:rPr>
              <a:t>하이퍼바이져가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err="1" smtClean="0">
                <a:latin typeface="+mn-ea"/>
                <a:ea typeface="+mn-ea"/>
              </a:rPr>
              <a:t>필요할때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err="1" smtClean="0">
                <a:latin typeface="+mn-ea"/>
                <a:ea typeface="+mn-ea"/>
              </a:rPr>
              <a:t>하이퍼콜을</a:t>
            </a:r>
            <a:r>
              <a:rPr lang="ko-KR" altLang="en-US" sz="1400" b="1" dirty="0" smtClean="0">
                <a:latin typeface="+mn-ea"/>
                <a:ea typeface="+mn-ea"/>
              </a:rPr>
              <a:t> 사용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    </a:t>
            </a:r>
            <a:r>
              <a:rPr lang="ko-KR" altLang="en-US" sz="1400" b="1" dirty="0" smtClean="0">
                <a:latin typeface="+mn-ea"/>
                <a:ea typeface="+mn-ea"/>
              </a:rPr>
              <a:t>게스트 </a:t>
            </a:r>
            <a:r>
              <a:rPr lang="en-US" altLang="ko-KR" sz="1400" b="1" dirty="0" smtClean="0">
                <a:latin typeface="+mn-ea"/>
                <a:ea typeface="+mn-ea"/>
              </a:rPr>
              <a:t>OS</a:t>
            </a:r>
            <a:r>
              <a:rPr lang="ko-KR" altLang="en-US" sz="1400" b="1" dirty="0" smtClean="0">
                <a:latin typeface="+mn-ea"/>
                <a:ea typeface="+mn-ea"/>
              </a:rPr>
              <a:t>가 수정되어야 하므로 </a:t>
            </a:r>
            <a:r>
              <a:rPr lang="en-US" altLang="ko-KR" sz="1400" b="1" dirty="0" smtClean="0">
                <a:latin typeface="+mn-ea"/>
                <a:ea typeface="+mn-ea"/>
              </a:rPr>
              <a:t>OS </a:t>
            </a:r>
            <a:r>
              <a:rPr lang="ko-KR" altLang="en-US" sz="1400" b="1" dirty="0" smtClean="0">
                <a:latin typeface="+mn-ea"/>
                <a:ea typeface="+mn-ea"/>
              </a:rPr>
              <a:t>소스코드에 대하 접근이 필요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5" name="Picture 3" descr="C:\Users\user\Desktop\user_emul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04"/>
          <a:stretch/>
        </p:blipFill>
        <p:spPr bwMode="auto">
          <a:xfrm>
            <a:off x="5436518" y="4787156"/>
            <a:ext cx="4286487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user\Desktop\hypervisor_emu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45" y="4849512"/>
            <a:ext cx="4231817" cy="200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683990" y="4319337"/>
            <a:ext cx="93666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400" b="1" dirty="0" smtClean="0">
                <a:latin typeface="+mn-ea"/>
                <a:ea typeface="+mn-ea"/>
              </a:rPr>
              <a:t>GUEST H/W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에뮬레이션을 </a:t>
            </a:r>
            <a:r>
              <a:rPr lang="ko-KR" altLang="en-US" sz="1400" b="1" dirty="0" err="1" smtClean="0">
                <a:latin typeface="+mn-ea"/>
                <a:ea typeface="+mn-ea"/>
              </a:rPr>
              <a:t>하이퍼바이져가</a:t>
            </a:r>
            <a:r>
              <a:rPr lang="ko-KR" altLang="en-US" sz="1400" b="1" dirty="0" smtClean="0">
                <a:latin typeface="+mn-ea"/>
                <a:ea typeface="+mn-ea"/>
              </a:rPr>
              <a:t> 구현</a:t>
            </a:r>
            <a:r>
              <a:rPr lang="en-US" altLang="ko-KR" sz="1400" b="1" dirty="0" smtClean="0">
                <a:latin typeface="+mn-ea"/>
                <a:ea typeface="+mn-ea"/>
              </a:rPr>
              <a:t>(VMWARE)</a:t>
            </a:r>
          </a:p>
          <a:p>
            <a:pPr marL="342900" indent="-342900" algn="l">
              <a:buAutoNum type="arabicPeriod"/>
            </a:pPr>
            <a:r>
              <a:rPr lang="en-US" altLang="ko-KR" sz="1400" b="1" dirty="0" smtClean="0">
                <a:latin typeface="+mn-ea"/>
                <a:ea typeface="+mn-ea"/>
              </a:rPr>
              <a:t>user-space </a:t>
            </a:r>
            <a:r>
              <a:rPr lang="ko-KR" altLang="en-US" sz="1400" b="1" dirty="0" err="1" smtClean="0">
                <a:latin typeface="+mn-ea"/>
                <a:ea typeface="+mn-ea"/>
              </a:rPr>
              <a:t>에물레이터가</a:t>
            </a:r>
            <a:r>
              <a:rPr lang="ko-KR" altLang="en-US" sz="1400" b="1" dirty="0" smtClean="0">
                <a:latin typeface="+mn-ea"/>
                <a:ea typeface="+mn-ea"/>
              </a:rPr>
              <a:t> 구현</a:t>
            </a:r>
            <a:r>
              <a:rPr lang="en-US" altLang="ko-KR" sz="1400" b="1" dirty="0" smtClean="0">
                <a:latin typeface="+mn-ea"/>
                <a:ea typeface="+mn-ea"/>
              </a:rPr>
              <a:t>(</a:t>
            </a:r>
            <a:r>
              <a:rPr lang="en-US" altLang="ko-KR" sz="1400" b="1" dirty="0" err="1" smtClean="0">
                <a:latin typeface="+mn-ea"/>
                <a:ea typeface="+mn-ea"/>
              </a:rPr>
              <a:t>qem-kvm</a:t>
            </a:r>
            <a:r>
              <a:rPr lang="en-US" altLang="ko-KR" sz="1400" b="1" dirty="0" smtClean="0">
                <a:latin typeface="+mn-ea"/>
                <a:ea typeface="+mn-ea"/>
              </a:rPr>
              <a:t>)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147" name="Picture 3" descr="C:\Users\user\Desktop\전가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65" y="1944237"/>
            <a:ext cx="8934622" cy="23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27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2. KVM </a:t>
            </a:r>
            <a:r>
              <a:rPr lang="ko-KR" altLang="en-US" sz="2000" dirty="0" smtClean="0">
                <a:latin typeface="+mn-ea"/>
                <a:ea typeface="+mn-ea"/>
              </a:rPr>
              <a:t>가상화 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19488" r="18766" b="4451"/>
          <a:stretch/>
        </p:blipFill>
        <p:spPr bwMode="auto">
          <a:xfrm>
            <a:off x="395958" y="1386172"/>
            <a:ext cx="8580553" cy="509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539974" y="990129"/>
            <a:ext cx="97930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400" b="1" dirty="0" smtClean="0">
                <a:latin typeface="+mn-ea"/>
                <a:ea typeface="+mn-ea"/>
              </a:rPr>
              <a:t>KVM </a:t>
            </a:r>
            <a:r>
              <a:rPr lang="ko-KR" altLang="en-US" sz="1400" b="1" dirty="0" smtClean="0">
                <a:latin typeface="+mn-ea"/>
                <a:ea typeface="+mn-ea"/>
              </a:rPr>
              <a:t>가상화는 </a:t>
            </a:r>
            <a:r>
              <a:rPr lang="ko-KR" altLang="en-US" sz="1400" b="1" dirty="0" err="1" smtClean="0">
                <a:latin typeface="+mn-ea"/>
                <a:ea typeface="+mn-ea"/>
              </a:rPr>
              <a:t>리눅스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OS </a:t>
            </a:r>
            <a:r>
              <a:rPr lang="ko-KR" altLang="en-US" sz="1400" b="1" dirty="0" err="1" smtClean="0">
                <a:latin typeface="+mn-ea"/>
                <a:ea typeface="+mn-ea"/>
              </a:rPr>
              <a:t>커널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Base</a:t>
            </a:r>
            <a:r>
              <a:rPr lang="ko-KR" altLang="en-US" sz="1400" b="1" dirty="0" smtClean="0">
                <a:latin typeface="+mn-ea"/>
                <a:ea typeface="+mn-ea"/>
              </a:rPr>
              <a:t>에 </a:t>
            </a:r>
            <a:r>
              <a:rPr lang="en-US" altLang="ko-KR" sz="1400" b="1" dirty="0" smtClean="0">
                <a:latin typeface="+mn-ea"/>
                <a:ea typeface="+mn-ea"/>
              </a:rPr>
              <a:t>KVM, QEMU, LIBVIRT, VIRTIO, PCI </a:t>
            </a:r>
            <a:r>
              <a:rPr lang="en-US" altLang="ko-KR" sz="1400" b="1" dirty="0" err="1" smtClean="0">
                <a:latin typeface="+mn-ea"/>
                <a:ea typeface="+mn-ea"/>
              </a:rPr>
              <a:t>Passthrough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등의 기술을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   </a:t>
            </a:r>
            <a:r>
              <a:rPr lang="ko-KR" altLang="en-US" sz="1400" b="1" dirty="0" smtClean="0">
                <a:latin typeface="+mn-ea"/>
                <a:ea typeface="+mn-ea"/>
              </a:rPr>
              <a:t>결합하여 최적의 성능 구현 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87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3. KVM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974" y="990129"/>
            <a:ext cx="9793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400" b="1" dirty="0" smtClean="0">
                <a:latin typeface="+mn-ea"/>
                <a:ea typeface="+mn-ea"/>
              </a:rPr>
              <a:t>KVM</a:t>
            </a:r>
            <a:r>
              <a:rPr lang="ko-KR" altLang="en-US" sz="1400" b="1" dirty="0" smtClean="0">
                <a:latin typeface="+mn-ea"/>
                <a:ea typeface="+mn-ea"/>
              </a:rPr>
              <a:t>은 </a:t>
            </a:r>
            <a:r>
              <a:rPr lang="ko-KR" altLang="en-US" sz="1400" b="1" dirty="0" err="1" smtClean="0">
                <a:latin typeface="+mn-ea"/>
                <a:ea typeface="+mn-ea"/>
              </a:rPr>
              <a:t>리눅스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OS</a:t>
            </a:r>
            <a:r>
              <a:rPr lang="ko-KR" altLang="en-US" sz="1400" b="1" dirty="0" smtClean="0">
                <a:latin typeface="+mn-ea"/>
                <a:ea typeface="+mn-ea"/>
              </a:rPr>
              <a:t>에 모듈</a:t>
            </a:r>
            <a:r>
              <a:rPr lang="en-US" altLang="ko-KR" sz="1400" b="1" dirty="0" smtClean="0">
                <a:latin typeface="+mn-ea"/>
                <a:ea typeface="+mn-ea"/>
              </a:rPr>
              <a:t>(</a:t>
            </a:r>
            <a:r>
              <a:rPr lang="en-US" altLang="ko-KR" sz="1400" b="1" dirty="0" err="1" smtClean="0">
                <a:latin typeface="+mn-ea"/>
                <a:ea typeface="+mn-ea"/>
              </a:rPr>
              <a:t>kvm.ko</a:t>
            </a:r>
            <a:r>
              <a:rPr lang="en-US" altLang="ko-KR" sz="1400" b="1" dirty="0" smtClean="0">
                <a:latin typeface="+mn-ea"/>
                <a:ea typeface="+mn-ea"/>
              </a:rPr>
              <a:t>)</a:t>
            </a:r>
            <a:r>
              <a:rPr lang="ko-KR" altLang="en-US" sz="1400" b="1" dirty="0" smtClean="0">
                <a:latin typeface="+mn-ea"/>
                <a:ea typeface="+mn-ea"/>
              </a:rPr>
              <a:t>로 적재되어 </a:t>
            </a:r>
            <a:r>
              <a:rPr lang="en-US" altLang="ko-KR" sz="1400" b="1" dirty="0" smtClean="0">
                <a:latin typeface="+mn-ea"/>
                <a:ea typeface="+mn-ea"/>
              </a:rPr>
              <a:t>H/W </a:t>
            </a:r>
            <a:r>
              <a:rPr lang="ko-KR" altLang="en-US" sz="1400" b="1" dirty="0" smtClean="0">
                <a:latin typeface="+mn-ea"/>
                <a:ea typeface="+mn-ea"/>
              </a:rPr>
              <a:t>가속화를 지원하는 전가상화 </a:t>
            </a:r>
            <a:r>
              <a:rPr lang="ko-KR" altLang="en-US" sz="1400" b="1" dirty="0" err="1" smtClean="0">
                <a:latin typeface="+mn-ea"/>
                <a:ea typeface="+mn-ea"/>
              </a:rPr>
              <a:t>하이퍼바이져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r>
              <a:rPr lang="en-US" altLang="ko-KR" sz="1400" b="1" dirty="0" smtClean="0">
                <a:latin typeface="+mn-ea"/>
                <a:ea typeface="+mn-ea"/>
              </a:rPr>
              <a:t>KVM</a:t>
            </a:r>
            <a:r>
              <a:rPr lang="ko-KR" altLang="en-US" sz="1400" b="1" dirty="0" smtClean="0">
                <a:latin typeface="+mn-ea"/>
                <a:ea typeface="+mn-ea"/>
              </a:rPr>
              <a:t>에 맞게 변경된 </a:t>
            </a:r>
            <a:r>
              <a:rPr lang="en-US" altLang="ko-KR" sz="1400" b="1" dirty="0" smtClean="0">
                <a:latin typeface="+mn-ea"/>
                <a:ea typeface="+mn-ea"/>
              </a:rPr>
              <a:t>QEMU(</a:t>
            </a:r>
            <a:r>
              <a:rPr lang="en-US" altLang="ko-KR" sz="1400" b="1" dirty="0" err="1" smtClean="0">
                <a:latin typeface="+mn-ea"/>
                <a:ea typeface="+mn-ea"/>
              </a:rPr>
              <a:t>qemu-kvm</a:t>
            </a:r>
            <a:r>
              <a:rPr lang="en-US" altLang="ko-KR" sz="1400" b="1" dirty="0" smtClean="0">
                <a:latin typeface="+mn-ea"/>
                <a:ea typeface="+mn-ea"/>
              </a:rPr>
              <a:t>)</a:t>
            </a:r>
            <a:r>
              <a:rPr lang="ko-KR" altLang="en-US" sz="1400" b="1" dirty="0" smtClean="0">
                <a:latin typeface="+mn-ea"/>
                <a:ea typeface="+mn-ea"/>
              </a:rPr>
              <a:t>가 필요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400" b="1" dirty="0" smtClean="0">
                <a:latin typeface="+mn-ea"/>
                <a:ea typeface="+mn-ea"/>
              </a:rPr>
              <a:t>3.   QEMU </a:t>
            </a:r>
            <a:r>
              <a:rPr lang="ko-KR" altLang="en-US" sz="1400" b="1" dirty="0" smtClean="0">
                <a:latin typeface="+mn-ea"/>
                <a:ea typeface="+mn-ea"/>
              </a:rPr>
              <a:t>프로세서는 </a:t>
            </a:r>
            <a:r>
              <a:rPr lang="en-US" altLang="ko-KR" sz="1400" b="1" dirty="0" smtClean="0">
                <a:latin typeface="+mn-ea"/>
                <a:ea typeface="+mn-ea"/>
              </a:rPr>
              <a:t>guest code</a:t>
            </a:r>
            <a:r>
              <a:rPr lang="ko-KR" altLang="en-US" sz="1400" b="1" dirty="0" smtClean="0">
                <a:latin typeface="+mn-ea"/>
                <a:ea typeface="+mn-ea"/>
              </a:rPr>
              <a:t>를 실행하기 위해 </a:t>
            </a:r>
            <a:r>
              <a:rPr lang="en-US" altLang="ko-KR" sz="1400" b="1" dirty="0" err="1" smtClean="0">
                <a:latin typeface="+mn-ea"/>
                <a:ea typeface="+mn-ea"/>
              </a:rPr>
              <a:t>kvm.ko</a:t>
            </a:r>
            <a:r>
              <a:rPr lang="en-US" altLang="ko-KR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smtClean="0">
                <a:latin typeface="+mn-ea"/>
                <a:ea typeface="+mn-ea"/>
              </a:rPr>
              <a:t>드라이버를 사용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endParaRPr lang="en-US" altLang="ko-KR" sz="1400" b="1" dirty="0" smtClean="0">
              <a:latin typeface="+mn-ea"/>
              <a:ea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t="19720" r="15487" b="4067"/>
          <a:stretch/>
        </p:blipFill>
        <p:spPr bwMode="auto">
          <a:xfrm>
            <a:off x="539974" y="1746213"/>
            <a:ext cx="8676964" cy="494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34" y="6066693"/>
            <a:ext cx="4608512" cy="193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4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4. QEMU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974" y="990129"/>
            <a:ext cx="97930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1400" b="1" dirty="0" err="1" smtClean="0">
                <a:latin typeface="+mn-ea"/>
                <a:ea typeface="+mn-ea"/>
              </a:rPr>
              <a:t>가상머신의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HW</a:t>
            </a:r>
            <a:r>
              <a:rPr lang="ko-KR" altLang="en-US" sz="1400" b="1" dirty="0" smtClean="0">
                <a:latin typeface="+mn-ea"/>
                <a:ea typeface="+mn-ea"/>
              </a:rPr>
              <a:t>를 </a:t>
            </a:r>
            <a:r>
              <a:rPr lang="ko-KR" altLang="en-US" sz="1400" b="1" dirty="0" err="1" smtClean="0">
                <a:latin typeface="+mn-ea"/>
                <a:ea typeface="+mn-ea"/>
              </a:rPr>
              <a:t>에물레이션하는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 err="1" smtClean="0">
                <a:latin typeface="+mn-ea"/>
                <a:ea typeface="+mn-ea"/>
              </a:rPr>
              <a:t>에물레이터로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err="1" smtClean="0">
                <a:latin typeface="+mn-ea"/>
                <a:ea typeface="+mn-ea"/>
              </a:rPr>
              <a:t>userspace</a:t>
            </a:r>
            <a:r>
              <a:rPr lang="en-US" altLang="ko-KR" sz="1400" b="1" dirty="0" smtClean="0">
                <a:latin typeface="+mn-ea"/>
                <a:ea typeface="+mn-ea"/>
              </a:rPr>
              <a:t> (RING 3)</a:t>
            </a:r>
            <a:r>
              <a:rPr lang="ko-KR" altLang="en-US" sz="1400" b="1" dirty="0" smtClean="0">
                <a:latin typeface="+mn-ea"/>
                <a:ea typeface="+mn-ea"/>
              </a:rPr>
              <a:t>에서 동작하므로 성능은 좋지 않음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r>
              <a:rPr lang="ko-KR" altLang="en-US" sz="1400" b="1" dirty="0" err="1" smtClean="0">
                <a:latin typeface="+mn-ea"/>
                <a:ea typeface="+mn-ea"/>
              </a:rPr>
              <a:t>가상머신의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guest code</a:t>
            </a:r>
            <a:r>
              <a:rPr lang="ko-KR" altLang="en-US" sz="1400" b="1" dirty="0" smtClean="0">
                <a:latin typeface="+mn-ea"/>
                <a:ea typeface="+mn-ea"/>
              </a:rPr>
              <a:t>를 </a:t>
            </a:r>
            <a:r>
              <a:rPr lang="en-US" altLang="ko-KR" sz="1400" b="1" dirty="0" smtClean="0">
                <a:latin typeface="+mn-ea"/>
                <a:ea typeface="+mn-ea"/>
              </a:rPr>
              <a:t>HOST </a:t>
            </a:r>
            <a:r>
              <a:rPr lang="en-US" altLang="ko-KR" sz="1400" b="1" dirty="0" err="1" smtClean="0">
                <a:latin typeface="+mn-ea"/>
                <a:ea typeface="+mn-ea"/>
              </a:rPr>
              <a:t>cpu</a:t>
            </a:r>
            <a:r>
              <a:rPr lang="ko-KR" altLang="en-US" sz="1400" b="1" dirty="0" smtClean="0">
                <a:latin typeface="+mn-ea"/>
                <a:ea typeface="+mn-ea"/>
              </a:rPr>
              <a:t>에서 실행</a:t>
            </a:r>
            <a:endParaRPr lang="en-US" altLang="ko-KR" sz="1400" b="1" dirty="0" smtClean="0">
              <a:latin typeface="+mn-ea"/>
              <a:ea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6" t="19955" r="16039" b="5534"/>
          <a:stretch/>
        </p:blipFill>
        <p:spPr bwMode="auto">
          <a:xfrm>
            <a:off x="539974" y="1557955"/>
            <a:ext cx="8478898" cy="495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430" y="4302497"/>
            <a:ext cx="4500500" cy="2449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96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5. VIRTIO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23635" y="1029837"/>
            <a:ext cx="979308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400" b="1" dirty="0" smtClean="0">
                <a:latin typeface="+mn-ea"/>
                <a:ea typeface="+mn-ea"/>
              </a:rPr>
              <a:t>I/O </a:t>
            </a:r>
            <a:r>
              <a:rPr lang="ko-KR" altLang="en-US" sz="1400" b="1" dirty="0" smtClean="0">
                <a:latin typeface="+mn-ea"/>
                <a:ea typeface="+mn-ea"/>
              </a:rPr>
              <a:t> 디바이스 </a:t>
            </a:r>
            <a:r>
              <a:rPr lang="en-US" altLang="ko-KR" sz="1400" b="1" dirty="0" smtClean="0">
                <a:latin typeface="+mn-ea"/>
                <a:ea typeface="+mn-ea"/>
              </a:rPr>
              <a:t>(</a:t>
            </a:r>
            <a:r>
              <a:rPr lang="ko-KR" altLang="en-US" sz="1400" b="1" dirty="0" smtClean="0">
                <a:latin typeface="+mn-ea"/>
                <a:ea typeface="+mn-ea"/>
              </a:rPr>
              <a:t>디스크 </a:t>
            </a:r>
            <a:r>
              <a:rPr lang="en-US" altLang="ko-KR" sz="1400" b="1" dirty="0" smtClean="0">
                <a:latin typeface="+mn-ea"/>
                <a:ea typeface="+mn-ea"/>
              </a:rPr>
              <a:t>, </a:t>
            </a:r>
            <a:r>
              <a:rPr lang="ko-KR" altLang="en-US" sz="1400" b="1" dirty="0" smtClean="0">
                <a:latin typeface="+mn-ea"/>
                <a:ea typeface="+mn-ea"/>
              </a:rPr>
              <a:t>네트워크 </a:t>
            </a:r>
            <a:r>
              <a:rPr lang="en-US" altLang="ko-KR" sz="1400" b="1" dirty="0" smtClean="0">
                <a:latin typeface="+mn-ea"/>
                <a:ea typeface="+mn-ea"/>
              </a:rPr>
              <a:t>)</a:t>
            </a:r>
            <a:r>
              <a:rPr lang="ko-KR" altLang="en-US" sz="1400" b="1" dirty="0" smtClean="0">
                <a:latin typeface="+mn-ea"/>
                <a:ea typeface="+mn-ea"/>
              </a:rPr>
              <a:t>에 대한 반가상화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r>
              <a:rPr lang="en-US" altLang="ko-KR" sz="1400" b="1" dirty="0" smtClean="0">
                <a:latin typeface="+mn-ea"/>
                <a:ea typeface="+mn-ea"/>
              </a:rPr>
              <a:t>GUEST OS, HOST OS</a:t>
            </a:r>
            <a:r>
              <a:rPr lang="ko-KR" altLang="en-US" sz="1400" b="1" dirty="0" smtClean="0">
                <a:latin typeface="+mn-ea"/>
                <a:ea typeface="+mn-ea"/>
              </a:rPr>
              <a:t>에 </a:t>
            </a:r>
            <a:r>
              <a:rPr lang="en-US" altLang="ko-KR" sz="1400" b="1" dirty="0" smtClean="0">
                <a:latin typeface="+mn-ea"/>
                <a:ea typeface="+mn-ea"/>
              </a:rPr>
              <a:t>VIRTIO </a:t>
            </a:r>
            <a:r>
              <a:rPr lang="ko-KR" altLang="en-US" sz="1400" b="1" dirty="0" smtClean="0">
                <a:latin typeface="+mn-ea"/>
                <a:ea typeface="+mn-ea"/>
              </a:rPr>
              <a:t>드라이버를 설치하여 </a:t>
            </a:r>
            <a:r>
              <a:rPr lang="ko-KR" altLang="en-US" sz="1400" b="1" dirty="0">
                <a:latin typeface="+mn-ea"/>
                <a:ea typeface="+mn-ea"/>
              </a:rPr>
              <a:t>공통 인터페이스를 제공하여 성능을 향상  </a:t>
            </a:r>
            <a:endParaRPr lang="en-US" altLang="ko-KR" sz="1400" b="1" dirty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endParaRPr lang="en-US" altLang="ko-KR" sz="1400" b="1" dirty="0" smtClean="0">
              <a:latin typeface="+mn-ea"/>
              <a:ea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19546" r="16084" b="6461"/>
          <a:stretch/>
        </p:blipFill>
        <p:spPr bwMode="auto">
          <a:xfrm>
            <a:off x="539974" y="1530189"/>
            <a:ext cx="8820980" cy="515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user\Desktop\slide_3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t="5538" r="1818" b="5533"/>
          <a:stretch/>
        </p:blipFill>
        <p:spPr bwMode="auto">
          <a:xfrm>
            <a:off x="4824450" y="4518521"/>
            <a:ext cx="4464496" cy="234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0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6. LIBVIRT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974" y="990129"/>
            <a:ext cx="979308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1400" b="1" dirty="0" smtClean="0">
                <a:latin typeface="+mn-ea"/>
                <a:ea typeface="+mn-ea"/>
              </a:rPr>
              <a:t>다양한 </a:t>
            </a:r>
            <a:r>
              <a:rPr lang="ko-KR" altLang="en-US" sz="1400" b="1" dirty="0" err="1" smtClean="0">
                <a:latin typeface="+mn-ea"/>
                <a:ea typeface="+mn-ea"/>
              </a:rPr>
              <a:t>하이퍼바이져를</a:t>
            </a:r>
            <a:r>
              <a:rPr lang="ko-KR" altLang="en-US" sz="1400" b="1" dirty="0" smtClean="0">
                <a:latin typeface="+mn-ea"/>
                <a:ea typeface="+mn-ea"/>
              </a:rPr>
              <a:t> 지원하며 </a:t>
            </a:r>
            <a:r>
              <a:rPr lang="ko-KR" altLang="en-US" sz="1400" b="1" dirty="0" err="1" smtClean="0">
                <a:latin typeface="+mn-ea"/>
                <a:ea typeface="+mn-ea"/>
              </a:rPr>
              <a:t>가상머신을</a:t>
            </a:r>
            <a:r>
              <a:rPr lang="ko-KR" altLang="en-US" sz="1400" b="1" dirty="0" smtClean="0">
                <a:latin typeface="+mn-ea"/>
                <a:ea typeface="+mn-ea"/>
              </a:rPr>
              <a:t> 관리하는 도구에 대한 사용자 </a:t>
            </a:r>
            <a:r>
              <a:rPr lang="en-US" altLang="ko-KR" sz="1400" b="1" dirty="0" smtClean="0">
                <a:latin typeface="+mn-ea"/>
                <a:ea typeface="+mn-ea"/>
              </a:rPr>
              <a:t>API </a:t>
            </a:r>
            <a:r>
              <a:rPr lang="ko-KR" altLang="en-US" sz="1400" b="1" dirty="0" smtClean="0">
                <a:latin typeface="+mn-ea"/>
                <a:ea typeface="+mn-ea"/>
              </a:rPr>
              <a:t>제공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r>
              <a:rPr lang="en-US" altLang="ko-KR" sz="1400" b="1" dirty="0" err="1" smtClean="0">
                <a:latin typeface="+mn-ea"/>
                <a:ea typeface="+mn-ea"/>
              </a:rPr>
              <a:t>virsh</a:t>
            </a:r>
            <a:r>
              <a:rPr lang="en-US" altLang="ko-KR" sz="1400" b="1" dirty="0" smtClean="0">
                <a:latin typeface="+mn-ea"/>
                <a:ea typeface="+mn-ea"/>
              </a:rPr>
              <a:t>, </a:t>
            </a:r>
            <a:r>
              <a:rPr lang="en-US" altLang="ko-KR" sz="1400" b="1" dirty="0" err="1" smtClean="0">
                <a:latin typeface="+mn-ea"/>
                <a:ea typeface="+mn-ea"/>
              </a:rPr>
              <a:t>virt</a:t>
            </a:r>
            <a:r>
              <a:rPr lang="en-US" altLang="ko-KR" sz="1400" b="1" dirty="0" smtClean="0">
                <a:latin typeface="+mn-ea"/>
                <a:ea typeface="+mn-ea"/>
              </a:rPr>
              <a:t>-viewer, </a:t>
            </a:r>
            <a:r>
              <a:rPr lang="en-US" altLang="ko-KR" sz="1400" b="1" dirty="0" err="1" smtClean="0">
                <a:latin typeface="+mn-ea"/>
                <a:ea typeface="+mn-ea"/>
              </a:rPr>
              <a:t>virt</a:t>
            </a:r>
            <a:r>
              <a:rPr lang="en-US" altLang="ko-KR" sz="1400" b="1" dirty="0" smtClean="0">
                <a:latin typeface="+mn-ea"/>
                <a:ea typeface="+mn-ea"/>
              </a:rPr>
              <a:t>-manager</a:t>
            </a:r>
            <a:r>
              <a:rPr lang="ko-KR" altLang="en-US" sz="1400" b="1" dirty="0" smtClean="0">
                <a:latin typeface="+mn-ea"/>
                <a:ea typeface="+mn-ea"/>
              </a:rPr>
              <a:t>는 </a:t>
            </a:r>
            <a:r>
              <a:rPr lang="en-US" altLang="ko-KR" sz="1400" b="1" dirty="0" err="1" smtClean="0">
                <a:latin typeface="+mn-ea"/>
                <a:ea typeface="+mn-ea"/>
              </a:rPr>
              <a:t>libvirtd</a:t>
            </a:r>
            <a:r>
              <a:rPr lang="ko-KR" altLang="en-US" sz="1400" b="1" dirty="0" smtClean="0">
                <a:latin typeface="+mn-ea"/>
                <a:ea typeface="+mn-ea"/>
              </a:rPr>
              <a:t>를 사용하여 </a:t>
            </a:r>
            <a:r>
              <a:rPr lang="ko-KR" altLang="en-US" sz="1400" b="1" dirty="0" err="1" smtClean="0">
                <a:latin typeface="+mn-ea"/>
                <a:ea typeface="+mn-ea"/>
              </a:rPr>
              <a:t>가상머신</a:t>
            </a:r>
            <a:r>
              <a:rPr lang="ko-KR" altLang="en-US" sz="1400" b="1" dirty="0" smtClean="0">
                <a:latin typeface="+mn-ea"/>
                <a:ea typeface="+mn-ea"/>
              </a:rPr>
              <a:t> 관리제공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endParaRPr lang="en-US" altLang="ko-KR" sz="1400" b="1" dirty="0" smtClean="0">
              <a:latin typeface="+mn-ea"/>
              <a:ea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2" t="23216" r="15812" b="7686"/>
          <a:stretch/>
        </p:blipFill>
        <p:spPr bwMode="auto">
          <a:xfrm>
            <a:off x="548634" y="1518167"/>
            <a:ext cx="9290019" cy="505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53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7.PCI PASSTHROUGH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974" y="990129"/>
            <a:ext cx="9793088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400" b="1" dirty="0" smtClean="0">
                <a:latin typeface="+mn-ea"/>
                <a:ea typeface="+mn-ea"/>
              </a:rPr>
              <a:t>GUEST</a:t>
            </a:r>
            <a:r>
              <a:rPr lang="ko-KR" altLang="en-US" sz="1400" b="1" dirty="0" smtClean="0">
                <a:latin typeface="+mn-ea"/>
                <a:ea typeface="+mn-ea"/>
              </a:rPr>
              <a:t>가 </a:t>
            </a:r>
            <a:r>
              <a:rPr lang="en-US" altLang="ko-KR" sz="1400" b="1" dirty="0" smtClean="0">
                <a:latin typeface="+mn-ea"/>
                <a:ea typeface="+mn-ea"/>
              </a:rPr>
              <a:t>HOST </a:t>
            </a:r>
            <a:r>
              <a:rPr lang="ko-KR" altLang="en-US" sz="1400" b="1" dirty="0" smtClean="0">
                <a:latin typeface="+mn-ea"/>
                <a:ea typeface="+mn-ea"/>
              </a:rPr>
              <a:t>물리적 디바이스를 직접 </a:t>
            </a:r>
            <a:r>
              <a:rPr lang="ko-KR" altLang="en-US" sz="1400" b="1" dirty="0" err="1" smtClean="0">
                <a:latin typeface="+mn-ea"/>
                <a:ea typeface="+mn-ea"/>
              </a:rPr>
              <a:t>사용할수</a:t>
            </a:r>
            <a:r>
              <a:rPr lang="ko-KR" altLang="en-US" sz="1400" b="1" dirty="0" smtClean="0">
                <a:latin typeface="+mn-ea"/>
                <a:ea typeface="+mn-ea"/>
              </a:rPr>
              <a:t> 있도록 설정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r>
              <a:rPr lang="ko-KR" altLang="en-US" sz="1400" b="1" dirty="0" smtClean="0">
                <a:latin typeface="+mn-ea"/>
                <a:ea typeface="+mn-ea"/>
              </a:rPr>
              <a:t>물리적 디바이스를 직접 </a:t>
            </a:r>
            <a:r>
              <a:rPr lang="en-US" altLang="ko-KR" sz="1400" b="1" dirty="0" smtClean="0">
                <a:latin typeface="+mn-ea"/>
                <a:ea typeface="+mn-ea"/>
              </a:rPr>
              <a:t>GUEST</a:t>
            </a:r>
            <a:r>
              <a:rPr lang="ko-KR" altLang="en-US" sz="1400" b="1" dirty="0" smtClean="0">
                <a:latin typeface="+mn-ea"/>
                <a:ea typeface="+mn-ea"/>
              </a:rPr>
              <a:t>가 </a:t>
            </a:r>
            <a:r>
              <a:rPr lang="ko-KR" altLang="en-US" sz="1400" b="1" dirty="0" err="1" smtClean="0">
                <a:latin typeface="+mn-ea"/>
                <a:ea typeface="+mn-ea"/>
              </a:rPr>
              <a:t>물고있으므로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LIVE MIG, EVACUATION </a:t>
            </a:r>
            <a:r>
              <a:rPr lang="ko-KR" altLang="en-US" sz="1400" b="1" dirty="0" smtClean="0">
                <a:latin typeface="+mn-ea"/>
                <a:ea typeface="+mn-ea"/>
              </a:rPr>
              <a:t>제약사항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r>
              <a:rPr lang="ko-KR" altLang="en-US" sz="1400" b="1" dirty="0" smtClean="0">
                <a:latin typeface="+mn-ea"/>
                <a:ea typeface="+mn-ea"/>
              </a:rPr>
              <a:t>인텔 </a:t>
            </a:r>
            <a:r>
              <a:rPr lang="en-US" altLang="ko-KR" sz="1400" b="1" dirty="0" smtClean="0">
                <a:latin typeface="+mn-ea"/>
                <a:ea typeface="+mn-ea"/>
              </a:rPr>
              <a:t>VT-d</a:t>
            </a:r>
            <a:r>
              <a:rPr lang="ko-KR" altLang="en-US" sz="1400" b="1" dirty="0" smtClean="0">
                <a:latin typeface="+mn-ea"/>
                <a:ea typeface="+mn-ea"/>
              </a:rPr>
              <a:t>를 </a:t>
            </a:r>
            <a:r>
              <a:rPr lang="en-US" altLang="ko-KR" sz="1400" b="1" dirty="0" smtClean="0">
                <a:latin typeface="+mn-ea"/>
                <a:ea typeface="+mn-ea"/>
              </a:rPr>
              <a:t>BIOS</a:t>
            </a:r>
            <a:r>
              <a:rPr lang="ko-KR" altLang="en-US" sz="1400" b="1" dirty="0" smtClean="0">
                <a:latin typeface="+mn-ea"/>
                <a:ea typeface="+mn-ea"/>
              </a:rPr>
              <a:t>와 </a:t>
            </a:r>
            <a:r>
              <a:rPr lang="en-US" altLang="ko-KR" sz="1400" b="1" dirty="0" smtClean="0">
                <a:latin typeface="+mn-ea"/>
                <a:ea typeface="+mn-ea"/>
              </a:rPr>
              <a:t>kernel</a:t>
            </a:r>
            <a:r>
              <a:rPr lang="ko-KR" altLang="en-US" sz="1400" b="1" dirty="0" smtClean="0">
                <a:latin typeface="+mn-ea"/>
                <a:ea typeface="+mn-ea"/>
              </a:rPr>
              <a:t>에서 활성화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r>
              <a:rPr lang="ko-KR" altLang="en-US" sz="1400" b="1" dirty="0" smtClean="0">
                <a:latin typeface="+mn-ea"/>
                <a:ea typeface="+mn-ea"/>
              </a:rPr>
              <a:t>활성화 된 경우 </a:t>
            </a:r>
            <a:r>
              <a:rPr lang="en-US" altLang="ko-KR" sz="1400" b="1" dirty="0" smtClean="0">
                <a:latin typeface="+mn-ea"/>
                <a:ea typeface="+mn-ea"/>
              </a:rPr>
              <a:t>IOMMU</a:t>
            </a:r>
            <a:r>
              <a:rPr lang="ko-KR" altLang="en-US" sz="1400" b="1" dirty="0" smtClean="0">
                <a:latin typeface="+mn-ea"/>
                <a:ea typeface="+mn-ea"/>
              </a:rPr>
              <a:t>의 </a:t>
            </a:r>
            <a:r>
              <a:rPr lang="en-US" altLang="ko-KR" sz="1400" b="1" dirty="0" smtClean="0">
                <a:latin typeface="+mn-ea"/>
                <a:ea typeface="+mn-ea"/>
              </a:rPr>
              <a:t>DMA </a:t>
            </a:r>
            <a:r>
              <a:rPr lang="ko-KR" altLang="en-US" sz="1400" b="1" dirty="0" err="1" smtClean="0">
                <a:latin typeface="+mn-ea"/>
                <a:ea typeface="+mn-ea"/>
              </a:rPr>
              <a:t>리매핑을</a:t>
            </a:r>
            <a:r>
              <a:rPr lang="ko-KR" altLang="en-US" sz="1400" b="1" dirty="0" smtClean="0">
                <a:latin typeface="+mn-ea"/>
                <a:ea typeface="+mn-ea"/>
              </a:rPr>
              <a:t> 통해 </a:t>
            </a:r>
            <a:r>
              <a:rPr lang="en-US" altLang="ko-KR" sz="1400" b="1" dirty="0" smtClean="0">
                <a:latin typeface="+mn-ea"/>
                <a:ea typeface="+mn-ea"/>
              </a:rPr>
              <a:t>GUEST</a:t>
            </a:r>
            <a:r>
              <a:rPr lang="ko-KR" altLang="en-US" sz="1400" b="1" dirty="0" smtClean="0">
                <a:latin typeface="+mn-ea"/>
                <a:ea typeface="+mn-ea"/>
              </a:rPr>
              <a:t>가 물리적 디바이스 직접접근  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endParaRPr lang="en-US" altLang="ko-KR" sz="1400" b="1" dirty="0" smtClean="0">
              <a:latin typeface="+mn-ea"/>
              <a:ea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0" t="39244" r="26395" b="19987"/>
          <a:stretch/>
        </p:blipFill>
        <p:spPr bwMode="auto">
          <a:xfrm>
            <a:off x="539973" y="1962237"/>
            <a:ext cx="6300701" cy="43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C:\Users\user\Desktop\passthrougy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2"/>
          <a:stretch/>
        </p:blipFill>
        <p:spPr bwMode="auto">
          <a:xfrm>
            <a:off x="6539170" y="3006353"/>
            <a:ext cx="3104312" cy="29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63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0" rIns="18000" bIns="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smtClean="0">
            <a:latin typeface="+mn-ea"/>
            <a:ea typeface="+mn-ea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000" b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1474035763</TotalTime>
  <Pages>39</Pages>
  <Words>534</Words>
  <Application>Microsoft Office PowerPoint</Application>
  <PresentationFormat>사용자 지정</PresentationFormat>
  <Paragraphs>78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1_디자인 사용자 지정</vt:lpstr>
      <vt:lpstr>3_디자인 사용자 지정</vt:lpstr>
      <vt:lpstr>KVM용어</vt:lpstr>
      <vt:lpstr>PowerPoint 프레젠테이션</vt:lpstr>
      <vt:lpstr>1. 전가상화 vs 반가상화 </vt:lpstr>
      <vt:lpstr>2. KVM 가상화 </vt:lpstr>
      <vt:lpstr>3. KVM</vt:lpstr>
      <vt:lpstr>4. QEMU</vt:lpstr>
      <vt:lpstr>5. VIRTIO</vt:lpstr>
      <vt:lpstr>6. LIBVIRT</vt:lpstr>
      <vt:lpstr>7.PCI PASSTHROUGH</vt:lpstr>
      <vt:lpstr>8.DPDK</vt:lpstr>
      <vt:lpstr>9. SRIOV</vt:lpstr>
      <vt:lpstr>10. OVS-DPD</vt:lpstr>
      <vt:lpstr>11. 컨테이너(docker) </vt:lpstr>
      <vt:lpstr>12. 패킷전달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 VMware HA</dc:title>
  <dc:creator>강재준/보라매NOC</dc:creator>
  <cp:lastModifiedBy>user</cp:lastModifiedBy>
  <cp:revision>6193</cp:revision>
  <cp:lastPrinted>2014-04-16T08:01:37Z</cp:lastPrinted>
  <dcterms:created xsi:type="dcterms:W3CDTF">1996-10-14T12:11:22Z</dcterms:created>
  <dcterms:modified xsi:type="dcterms:W3CDTF">2017-11-02T04:28:52Z</dcterms:modified>
</cp:coreProperties>
</file>